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62" r:id="rId3"/>
    <p:sldId id="285" r:id="rId4"/>
    <p:sldId id="278" r:id="rId5"/>
    <p:sldId id="280" r:id="rId6"/>
    <p:sldId id="281" r:id="rId7"/>
    <p:sldId id="283" r:id="rId8"/>
    <p:sldId id="282" r:id="rId9"/>
    <p:sldId id="284" r:id="rId10"/>
    <p:sldId id="279" r:id="rId11"/>
    <p:sldId id="274" r:id="rId12"/>
    <p:sldId id="266" r:id="rId13"/>
    <p:sldId id="292" r:id="rId14"/>
    <p:sldId id="272" r:id="rId15"/>
    <p:sldId id="273" r:id="rId16"/>
    <p:sldId id="276" r:id="rId17"/>
    <p:sldId id="277" r:id="rId18"/>
    <p:sldId id="293" r:id="rId19"/>
    <p:sldId id="294" r:id="rId20"/>
    <p:sldId id="295" r:id="rId21"/>
    <p:sldId id="291" r:id="rId22"/>
    <p:sldId id="290" r:id="rId23"/>
    <p:sldId id="286" r:id="rId24"/>
    <p:sldId id="287" r:id="rId25"/>
    <p:sldId id="288" r:id="rId26"/>
    <p:sldId id="28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채지연" initials="채" lastIdx="1" clrIdx="0">
    <p:extLst>
      <p:ext uri="{19B8F6BF-5375-455C-9EA6-DF929625EA0E}">
        <p15:presenceInfo xmlns:p15="http://schemas.microsoft.com/office/powerpoint/2012/main" userId="채지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8F5"/>
    <a:srgbClr val="4D5C71"/>
    <a:srgbClr val="D9D9D9"/>
    <a:srgbClr val="FE3401"/>
    <a:srgbClr val="E6E6E6"/>
    <a:srgbClr val="FE6B1E"/>
    <a:srgbClr val="FA8265"/>
    <a:srgbClr val="FE935E"/>
    <a:srgbClr val="FFFFFF"/>
    <a:srgbClr val="BBC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6720" autoAdjust="0"/>
  </p:normalViewPr>
  <p:slideViewPr>
    <p:cSldViewPr snapToGrid="0">
      <p:cViewPr>
        <p:scale>
          <a:sx n="66" d="100"/>
          <a:sy n="66" d="100"/>
        </p:scale>
        <p:origin x="1238" y="7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31CC3-F421-43C6-8356-4CF9E4F912A6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BE010-452C-4CFA-B0DA-16625B594B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2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BE010-452C-4CFA-B0DA-16625B594B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634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BE010-452C-4CFA-B0DA-16625B594BD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815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BE010-452C-4CFA-B0DA-16625B594BD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3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BE010-452C-4CFA-B0DA-16625B594B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464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BE010-452C-4CFA-B0DA-16625B594B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22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BE010-452C-4CFA-B0DA-16625B594B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4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BE010-452C-4CFA-B0DA-16625B594B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1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BE010-452C-4CFA-B0DA-16625B594B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2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BE010-452C-4CFA-B0DA-16625B594B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21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BE010-452C-4CFA-B0DA-16625B594B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161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BE010-452C-4CFA-B0DA-16625B594B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4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19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14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98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52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3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1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76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67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22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9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7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3392489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TOUR RAINBOW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prstClr val="white">
                    <a:lumMod val="75000"/>
                  </a:prstClr>
                </a:solidFill>
              </a:rPr>
              <a:t>Spring-legacy project 2</a:t>
            </a:r>
            <a:r>
              <a:rPr lang="ko-KR" altLang="en-US" sz="1050" kern="0" dirty="0">
                <a:solidFill>
                  <a:prstClr val="white">
                    <a:lumMod val="75000"/>
                  </a:prstClr>
                </a:solidFill>
              </a:rPr>
              <a:t>팀</a:t>
            </a:r>
            <a:endParaRPr lang="ko-KR" altLang="en-US" sz="60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59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 rot="5400000">
            <a:off x="1689514" y="1973860"/>
            <a:ext cx="477305" cy="248488"/>
            <a:chOff x="9780360" y="2269703"/>
            <a:chExt cx="814226" cy="423891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507622" y="4757198"/>
            <a:ext cx="2642907" cy="124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 배경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환경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302258" y="2752287"/>
            <a:ext cx="1259016" cy="1259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65" name="자유형 64"/>
          <p:cNvSpPr/>
          <p:nvPr/>
        </p:nvSpPr>
        <p:spPr>
          <a:xfrm>
            <a:off x="1931766" y="2651545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 65"/>
          <p:cNvSpPr/>
          <p:nvPr/>
        </p:nvSpPr>
        <p:spPr>
          <a:xfrm>
            <a:off x="1201516" y="2651727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7" name="직선 연결선 66"/>
          <p:cNvCxnSpPr>
            <a:stCxn id="65" idx="0"/>
            <a:endCxn id="61" idx="3"/>
          </p:cNvCxnSpPr>
          <p:nvPr/>
        </p:nvCxnSpPr>
        <p:spPr>
          <a:xfrm flipH="1" flipV="1">
            <a:off x="1928166" y="2336757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1928166" y="4111863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그룹 131"/>
          <p:cNvGrpSpPr/>
          <p:nvPr/>
        </p:nvGrpSpPr>
        <p:grpSpPr>
          <a:xfrm rot="5400000">
            <a:off x="9663867" y="1973677"/>
            <a:ext cx="477305" cy="248488"/>
            <a:chOff x="9780360" y="2269703"/>
            <a:chExt cx="814226" cy="423891"/>
          </a:xfrm>
        </p:grpSpPr>
        <p:sp>
          <p:nvSpPr>
            <p:cNvPr id="133" name="모서리가 둥근 직사각형 132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6" name="타원 135"/>
          <p:cNvSpPr/>
          <p:nvPr/>
        </p:nvSpPr>
        <p:spPr>
          <a:xfrm>
            <a:off x="9276611" y="2752104"/>
            <a:ext cx="1259016" cy="1259016"/>
          </a:xfrm>
          <a:prstGeom prst="ellipse">
            <a:avLst/>
          </a:prstGeom>
          <a:solidFill>
            <a:srgbClr val="FE9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04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37" name="자유형 136"/>
          <p:cNvSpPr/>
          <p:nvPr/>
        </p:nvSpPr>
        <p:spPr>
          <a:xfrm>
            <a:off x="9906119" y="2651362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8" name="자유형 137"/>
          <p:cNvSpPr/>
          <p:nvPr/>
        </p:nvSpPr>
        <p:spPr>
          <a:xfrm>
            <a:off x="9175869" y="2651544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39" name="직선 연결선 138"/>
          <p:cNvCxnSpPr>
            <a:stCxn id="137" idx="0"/>
            <a:endCxn id="133" idx="3"/>
          </p:cNvCxnSpPr>
          <p:nvPr/>
        </p:nvCxnSpPr>
        <p:spPr>
          <a:xfrm flipH="1" flipV="1">
            <a:off x="9902519" y="2336574"/>
            <a:ext cx="3600" cy="314788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flipV="1">
            <a:off x="9902519" y="4111680"/>
            <a:ext cx="0" cy="504000"/>
          </a:xfrm>
          <a:prstGeom prst="line">
            <a:avLst/>
          </a:prstGeom>
          <a:ln w="6350">
            <a:solidFill>
              <a:srgbClr val="FF3300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/>
          <p:cNvGrpSpPr/>
          <p:nvPr/>
        </p:nvGrpSpPr>
        <p:grpSpPr>
          <a:xfrm rot="5400000">
            <a:off x="4239952" y="1973859"/>
            <a:ext cx="477305" cy="248488"/>
            <a:chOff x="9780360" y="2269703"/>
            <a:chExt cx="814226" cy="423891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3058060" y="4757197"/>
            <a:ext cx="264290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USECASE</a:t>
            </a:r>
          </a:p>
        </p:txBody>
      </p:sp>
      <p:sp>
        <p:nvSpPr>
          <p:cNvPr id="145" name="타원 144"/>
          <p:cNvSpPr/>
          <p:nvPr/>
        </p:nvSpPr>
        <p:spPr>
          <a:xfrm>
            <a:off x="3852696" y="2752286"/>
            <a:ext cx="1259016" cy="1259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02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46" name="자유형 145"/>
          <p:cNvSpPr/>
          <p:nvPr/>
        </p:nvSpPr>
        <p:spPr>
          <a:xfrm>
            <a:off x="4482204" y="2651544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7" name="자유형 146"/>
          <p:cNvSpPr/>
          <p:nvPr/>
        </p:nvSpPr>
        <p:spPr>
          <a:xfrm>
            <a:off x="3751954" y="2651726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8" name="직선 연결선 147"/>
          <p:cNvCxnSpPr>
            <a:stCxn id="146" idx="0"/>
            <a:endCxn id="142" idx="3"/>
          </p:cNvCxnSpPr>
          <p:nvPr/>
        </p:nvCxnSpPr>
        <p:spPr>
          <a:xfrm flipH="1" flipV="1">
            <a:off x="4478604" y="2336756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 flipV="1">
            <a:off x="4478604" y="4111862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8670CA-BE2B-483A-B56A-FF5961954EF0}"/>
              </a:ext>
            </a:extLst>
          </p:cNvPr>
          <p:cNvGrpSpPr/>
          <p:nvPr/>
        </p:nvGrpSpPr>
        <p:grpSpPr>
          <a:xfrm rot="5400000">
            <a:off x="6995171" y="1973677"/>
            <a:ext cx="477305" cy="248488"/>
            <a:chOff x="9780360" y="2269703"/>
            <a:chExt cx="814226" cy="423891"/>
          </a:xfrm>
        </p:grpSpPr>
        <p:sp>
          <p:nvSpPr>
            <p:cNvPr id="34" name="모서리가 둥근 직사각형 141">
              <a:extLst>
                <a:ext uri="{FF2B5EF4-FFF2-40B4-BE49-F238E27FC236}">
                  <a16:creationId xmlns:a16="http://schemas.microsoft.com/office/drawing/2014/main" id="{6B163BAD-C6AE-4650-9E84-70EEB6762E58}"/>
                </a:ext>
              </a:extLst>
            </p:cNvPr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8A4E207-1EAD-4D86-9B96-9ABD8CF81BE2}"/>
                </a:ext>
              </a:extLst>
            </p:cNvPr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D2F4DC-D4B9-485F-8907-B2AD942D33E8}"/>
              </a:ext>
            </a:extLst>
          </p:cNvPr>
          <p:cNvSpPr/>
          <p:nvPr/>
        </p:nvSpPr>
        <p:spPr>
          <a:xfrm>
            <a:off x="5813279" y="4757015"/>
            <a:ext cx="264290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E-R DIAGRAM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94B307C-A187-4ECC-8210-EB84BAFBFFF6}"/>
              </a:ext>
            </a:extLst>
          </p:cNvPr>
          <p:cNvSpPr/>
          <p:nvPr/>
        </p:nvSpPr>
        <p:spPr>
          <a:xfrm>
            <a:off x="6607915" y="2752104"/>
            <a:ext cx="1259016" cy="1259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03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38" name="자유형 145">
            <a:extLst>
              <a:ext uri="{FF2B5EF4-FFF2-40B4-BE49-F238E27FC236}">
                <a16:creationId xmlns:a16="http://schemas.microsoft.com/office/drawing/2014/main" id="{B76B84B6-FE86-4051-A8B9-0363DB1DBE3F}"/>
              </a:ext>
            </a:extLst>
          </p:cNvPr>
          <p:cNvSpPr/>
          <p:nvPr/>
        </p:nvSpPr>
        <p:spPr>
          <a:xfrm>
            <a:off x="7237423" y="2651362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 146">
            <a:extLst>
              <a:ext uri="{FF2B5EF4-FFF2-40B4-BE49-F238E27FC236}">
                <a16:creationId xmlns:a16="http://schemas.microsoft.com/office/drawing/2014/main" id="{E5B52EDF-9737-498A-B116-3DA0D55CCE88}"/>
              </a:ext>
            </a:extLst>
          </p:cNvPr>
          <p:cNvSpPr/>
          <p:nvPr/>
        </p:nvSpPr>
        <p:spPr>
          <a:xfrm>
            <a:off x="6507173" y="2651544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5160A16-3E0F-4B5F-8DC4-3D5BB461082C}"/>
              </a:ext>
            </a:extLst>
          </p:cNvPr>
          <p:cNvCxnSpPr>
            <a:stCxn id="38" idx="0"/>
            <a:endCxn id="34" idx="3"/>
          </p:cNvCxnSpPr>
          <p:nvPr/>
        </p:nvCxnSpPr>
        <p:spPr>
          <a:xfrm flipH="1" flipV="1">
            <a:off x="7233823" y="2336574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BB2E833-5C5F-4C1E-BC9C-21078AE7A064}"/>
              </a:ext>
            </a:extLst>
          </p:cNvPr>
          <p:cNvCxnSpPr>
            <a:cxnSpLocks/>
          </p:cNvCxnSpPr>
          <p:nvPr/>
        </p:nvCxnSpPr>
        <p:spPr>
          <a:xfrm flipV="1">
            <a:off x="7233823" y="4111680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8796977-A8A8-45DD-AE88-884F1DF1D603}"/>
              </a:ext>
            </a:extLst>
          </p:cNvPr>
          <p:cNvSpPr/>
          <p:nvPr/>
        </p:nvSpPr>
        <p:spPr>
          <a:xfrm>
            <a:off x="8640573" y="4724250"/>
            <a:ext cx="2642907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화면설계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느낀 점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향후 보완사항 </a:t>
            </a:r>
          </a:p>
        </p:txBody>
      </p:sp>
    </p:spTree>
    <p:extLst>
      <p:ext uri="{BB962C8B-B14F-4D97-AF65-F5344CB8AC3E}">
        <p14:creationId xmlns:p14="http://schemas.microsoft.com/office/powerpoint/2010/main" val="184076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네비게이션 바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751306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네비게이션 바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navbar.jsp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98970"/>
              </p:ext>
            </p:extLst>
          </p:nvPr>
        </p:nvGraphicFramePr>
        <p:xfrm>
          <a:off x="9358290" y="2156371"/>
          <a:ext cx="1892805" cy="268828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네비게이션 바 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로고 선택 시 메인 화면으로 이동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회원으로 로그인 했을 시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 정보 수정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여행후기 작성 표시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3651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관리자로 로그인 했을 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회원가입 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admin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가입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패키지 등록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패키지 관리 표시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로그인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회원 일 경우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회원 아이디 표시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관리자일 경우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관리자님 표시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09160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AD2667D6-1165-4775-8706-886FFEDB2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1586393"/>
            <a:ext cx="44354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48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CDB41A-41AF-4A4F-9939-A92E48C61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0" y="2086651"/>
            <a:ext cx="8319150" cy="70226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BC3C78C-41BD-4A56-B84F-E684BC355CDD}"/>
              </a:ext>
            </a:extLst>
          </p:cNvPr>
          <p:cNvSpPr/>
          <p:nvPr/>
        </p:nvSpPr>
        <p:spPr>
          <a:xfrm>
            <a:off x="648410" y="2525126"/>
            <a:ext cx="1005130" cy="2344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C7223C-8B52-4A72-8527-76841865B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1" y="2883278"/>
            <a:ext cx="8319150" cy="702269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8A0AA26-03E8-4053-8721-521C5A23F676}"/>
              </a:ext>
            </a:extLst>
          </p:cNvPr>
          <p:cNvSpPr/>
          <p:nvPr/>
        </p:nvSpPr>
        <p:spPr>
          <a:xfrm>
            <a:off x="648410" y="3311776"/>
            <a:ext cx="1005130" cy="2344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4209B71-48E0-4BDD-A11D-551D024C4BD3}"/>
              </a:ext>
            </a:extLst>
          </p:cNvPr>
          <p:cNvSpPr/>
          <p:nvPr/>
        </p:nvSpPr>
        <p:spPr>
          <a:xfrm>
            <a:off x="566889" y="2407301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1542C97-07B9-4157-9979-06D27DA6F1C7}"/>
              </a:ext>
            </a:extLst>
          </p:cNvPr>
          <p:cNvSpPr/>
          <p:nvPr/>
        </p:nvSpPr>
        <p:spPr>
          <a:xfrm>
            <a:off x="566888" y="3185439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3</a:t>
            </a:r>
            <a:endParaRPr lang="ko-KR" altLang="en-US" sz="15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4446ACC-777A-45B5-B8EC-596291FE4F36}"/>
              </a:ext>
            </a:extLst>
          </p:cNvPr>
          <p:cNvSpPr/>
          <p:nvPr/>
        </p:nvSpPr>
        <p:spPr>
          <a:xfrm>
            <a:off x="596657" y="2010782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92A063A-EF0D-409F-97C3-D7EEEF5A7B6F}"/>
              </a:ext>
            </a:extLst>
          </p:cNvPr>
          <p:cNvSpPr/>
          <p:nvPr/>
        </p:nvSpPr>
        <p:spPr>
          <a:xfrm>
            <a:off x="8328589" y="2090733"/>
            <a:ext cx="618281" cy="10947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8C594BA-D841-424A-96FC-BD734525D056}"/>
              </a:ext>
            </a:extLst>
          </p:cNvPr>
          <p:cNvSpPr/>
          <p:nvPr/>
        </p:nvSpPr>
        <p:spPr>
          <a:xfrm>
            <a:off x="8248007" y="1937505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4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0342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메인 페이지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82" name="Group 3">
            <a:extLst>
              <a:ext uri="{FF2B5EF4-FFF2-40B4-BE49-F238E27FC236}">
                <a16:creationId xmlns:a16="http://schemas.microsoft.com/office/drawing/2014/main" id="{17478F59-81CF-42CD-911F-DC7AFCD090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833078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메인화면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index.jsp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3" name="Group 57">
            <a:extLst>
              <a:ext uri="{FF2B5EF4-FFF2-40B4-BE49-F238E27FC236}">
                <a16:creationId xmlns:a16="http://schemas.microsoft.com/office/drawing/2014/main" id="{C8860F62-6B0A-4D1B-AF34-D26D0B461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234764"/>
              </p:ext>
            </p:extLst>
          </p:nvPr>
        </p:nvGraphicFramePr>
        <p:xfrm>
          <a:off x="9358290" y="2156371"/>
          <a:ext cx="1892805" cy="257465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관리자가 등록한 상품목록을 탭으로 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메뉴별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표시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68C2A6B-2E0D-4057-B9AE-E3B0A8E46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0" y="2000546"/>
            <a:ext cx="8335761" cy="424023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2D6F75F-DABC-4BFD-ABC8-519381497653}"/>
              </a:ext>
            </a:extLst>
          </p:cNvPr>
          <p:cNvSpPr/>
          <p:nvPr/>
        </p:nvSpPr>
        <p:spPr>
          <a:xfrm>
            <a:off x="2121527" y="4569773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54772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메뉴별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페이지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82" name="Group 3">
            <a:extLst>
              <a:ext uri="{FF2B5EF4-FFF2-40B4-BE49-F238E27FC236}">
                <a16:creationId xmlns:a16="http://schemas.microsoft.com/office/drawing/2014/main" id="{17478F59-81CF-42CD-911F-DC7AFCD090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3428308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페이지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intour.jsp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jejutour.jsp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theme.jsp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3" name="Group 57">
            <a:extLst>
              <a:ext uri="{FF2B5EF4-FFF2-40B4-BE49-F238E27FC236}">
                <a16:creationId xmlns:a16="http://schemas.microsoft.com/office/drawing/2014/main" id="{C8860F62-6B0A-4D1B-AF34-D26D0B461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746877"/>
              </p:ext>
            </p:extLst>
          </p:nvPr>
        </p:nvGraphicFramePr>
        <p:xfrm>
          <a:off x="9358290" y="2156371"/>
          <a:ext cx="1892805" cy="257465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메뉴별</a:t>
                      </a: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페이지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Navbar </a:t>
                      </a: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제주도 선택 시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Jejutour.jsp</a:t>
                      </a: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Navbar 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내륙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섬 선택 시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kern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intour.jsp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Navbar 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테마 선택 시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kern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theme.jsp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로 이동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이미지 부분 전체 슬라이드로 표시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DBABF92-F2E7-4DB2-8971-7BFBBF4BA3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1" y="2049780"/>
            <a:ext cx="2880902" cy="386334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E3F13986-5BF2-4C41-9489-9442B759B70B}"/>
              </a:ext>
            </a:extLst>
          </p:cNvPr>
          <p:cNvSpPr/>
          <p:nvPr/>
        </p:nvSpPr>
        <p:spPr>
          <a:xfrm>
            <a:off x="566890" y="1999367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E5DB03-3785-4F67-9A2A-BA96A386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313" y="2042706"/>
            <a:ext cx="2880902" cy="2307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109016-834B-4574-8B17-9EED795261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15" y="2042706"/>
            <a:ext cx="2799381" cy="400757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9A996DB7-3FC8-46D6-A2A3-683385D9491D}"/>
              </a:ext>
            </a:extLst>
          </p:cNvPr>
          <p:cNvSpPr/>
          <p:nvPr/>
        </p:nvSpPr>
        <p:spPr>
          <a:xfrm>
            <a:off x="3447792" y="1991058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AE60112-F641-4CEF-9EF1-46AFA3A091DD}"/>
              </a:ext>
            </a:extLst>
          </p:cNvPr>
          <p:cNvSpPr/>
          <p:nvPr/>
        </p:nvSpPr>
        <p:spPr>
          <a:xfrm>
            <a:off x="6328694" y="1982749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3</a:t>
            </a:r>
            <a:endParaRPr lang="ko-KR" altLang="en-US" sz="15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5DAF260-DADE-49C4-9401-BF2554778E53}"/>
              </a:ext>
            </a:extLst>
          </p:cNvPr>
          <p:cNvSpPr/>
          <p:nvPr/>
        </p:nvSpPr>
        <p:spPr>
          <a:xfrm>
            <a:off x="566890" y="3166160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4</a:t>
            </a:r>
            <a:endParaRPr lang="ko-KR" altLang="en-US" sz="15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9A6023C-16B7-4AD8-AC6E-922D07E9B4AB}"/>
              </a:ext>
            </a:extLst>
          </p:cNvPr>
          <p:cNvSpPr/>
          <p:nvPr/>
        </p:nvSpPr>
        <p:spPr>
          <a:xfrm>
            <a:off x="648411" y="3272477"/>
            <a:ext cx="2719629" cy="7432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34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페이지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365279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login.jsp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194778"/>
              </p:ext>
            </p:extLst>
          </p:nvPr>
        </p:nvGraphicFramePr>
        <p:xfrm>
          <a:off x="9358290" y="2156371"/>
          <a:ext cx="1892805" cy="257465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로고 클릭 시 메인 화면으로 이동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로그인 클릭 시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Id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존재 여부 확인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회원가입 페이지로 이동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7804CB3-B825-4EE7-89F1-3BB386DF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1" y="2026115"/>
            <a:ext cx="7174022" cy="433811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247B44F-7E22-4BF3-8F09-05629223044C}"/>
              </a:ext>
            </a:extLst>
          </p:cNvPr>
          <p:cNvSpPr/>
          <p:nvPr/>
        </p:nvSpPr>
        <p:spPr>
          <a:xfrm>
            <a:off x="3394545" y="2758183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3A37D43-080F-4B97-A881-C68C88B51DBE}"/>
              </a:ext>
            </a:extLst>
          </p:cNvPr>
          <p:cNvSpPr/>
          <p:nvPr/>
        </p:nvSpPr>
        <p:spPr>
          <a:xfrm>
            <a:off x="2730196" y="4279596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CD12D0-DCD5-4CE3-B5FF-110DBD271D7C}"/>
              </a:ext>
            </a:extLst>
          </p:cNvPr>
          <p:cNvSpPr/>
          <p:nvPr/>
        </p:nvSpPr>
        <p:spPr>
          <a:xfrm>
            <a:off x="2730196" y="5421165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3</a:t>
            </a:r>
            <a:endParaRPr lang="ko-KR" altLang="en-US" sz="15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431117-E89D-4665-AA16-CEF9F8DA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348" y="2836685"/>
            <a:ext cx="3130212" cy="919412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02AE08A-528D-4DD8-BE97-DDB6E2B164AF}"/>
              </a:ext>
            </a:extLst>
          </p:cNvPr>
          <p:cNvSpPr/>
          <p:nvPr/>
        </p:nvSpPr>
        <p:spPr>
          <a:xfrm>
            <a:off x="5837348" y="2836685"/>
            <a:ext cx="3230451" cy="10604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27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페이지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96810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회원가입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Join.jsp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356435"/>
              </p:ext>
            </p:extLst>
          </p:nvPr>
        </p:nvGraphicFramePr>
        <p:xfrm>
          <a:off x="9358290" y="2156371"/>
          <a:ext cx="1892805" cy="251585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회원가입 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 중복확인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입력한 비밀번호가 일치하는지 표시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4086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가입 완료 버튼 클릭 시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필수 값 작성여부와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비밀번호 자릿수 확인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1469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840318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AD2667D6-1165-4775-8706-886FFEDB2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1586393"/>
            <a:ext cx="44354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48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52F546-3144-4AB6-89E5-A562EEF0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34" y="2049781"/>
            <a:ext cx="7859132" cy="435102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BCB4162-BF67-439C-8825-A832805D16C0}"/>
              </a:ext>
            </a:extLst>
          </p:cNvPr>
          <p:cNvSpPr/>
          <p:nvPr/>
        </p:nvSpPr>
        <p:spPr>
          <a:xfrm>
            <a:off x="5330025" y="3059570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9FB9A61-A301-40AF-97DA-D2C1D65AF125}"/>
              </a:ext>
            </a:extLst>
          </p:cNvPr>
          <p:cNvSpPr/>
          <p:nvPr/>
        </p:nvSpPr>
        <p:spPr>
          <a:xfrm>
            <a:off x="2929725" y="3874910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E736F3-D4A4-42B7-8F26-8DFAFC41FE78}"/>
              </a:ext>
            </a:extLst>
          </p:cNvPr>
          <p:cNvSpPr/>
          <p:nvPr/>
        </p:nvSpPr>
        <p:spPr>
          <a:xfrm>
            <a:off x="2931259" y="5612270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3</a:t>
            </a:r>
            <a:endParaRPr lang="ko-KR" altLang="en-US" sz="1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AAA53F-59F7-4D56-B601-F0C8720AA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924" y="2495682"/>
            <a:ext cx="3086024" cy="8856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DD0D50-7639-4E7F-A37C-BB5D78C52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465" y="3556160"/>
            <a:ext cx="3135558" cy="894866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4B35008-C403-435C-84E6-FDD67AF0A9AF}"/>
              </a:ext>
            </a:extLst>
          </p:cNvPr>
          <p:cNvSpPr/>
          <p:nvPr/>
        </p:nvSpPr>
        <p:spPr>
          <a:xfrm>
            <a:off x="6046933" y="2387422"/>
            <a:ext cx="3165648" cy="10604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5CDAC9D-4716-4839-A261-9EF6B814A6C8}"/>
              </a:ext>
            </a:extLst>
          </p:cNvPr>
          <p:cNvSpPr/>
          <p:nvPr/>
        </p:nvSpPr>
        <p:spPr>
          <a:xfrm>
            <a:off x="6057458" y="3473355"/>
            <a:ext cx="3165648" cy="10604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B9A13DC9-EC4F-4EBE-B6AF-49735E4DE73E}"/>
              </a:ext>
            </a:extLst>
          </p:cNvPr>
          <p:cNvCxnSpPr>
            <a:cxnSpLocks/>
            <a:stCxn id="20" idx="6"/>
            <a:endCxn id="39" idx="1"/>
          </p:cNvCxnSpPr>
          <p:nvPr/>
        </p:nvCxnSpPr>
        <p:spPr>
          <a:xfrm>
            <a:off x="3092767" y="3953412"/>
            <a:ext cx="2954275" cy="167017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A31DA8-4F64-4623-ABE9-E0B78FDD83F8}"/>
              </a:ext>
            </a:extLst>
          </p:cNvPr>
          <p:cNvGrpSpPr/>
          <p:nvPr/>
        </p:nvGrpSpPr>
        <p:grpSpPr>
          <a:xfrm>
            <a:off x="6047042" y="5093347"/>
            <a:ext cx="3165648" cy="1060477"/>
            <a:chOff x="5960630" y="4585196"/>
            <a:chExt cx="3165648" cy="106047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A416A78-D786-4BF1-BF3E-1319F04BC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1999" y="4733813"/>
              <a:ext cx="1686160" cy="25721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2567940-91AA-4E2A-AC13-D2F5A4EB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6933" y="5216436"/>
              <a:ext cx="2029108" cy="247685"/>
            </a:xfrm>
            <a:prstGeom prst="rect">
              <a:avLst/>
            </a:prstGeom>
          </p:spPr>
        </p:pic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4E6C35E-46E8-4B95-B40C-436A614A30C9}"/>
                </a:ext>
              </a:extLst>
            </p:cNvPr>
            <p:cNvSpPr/>
            <p:nvPr/>
          </p:nvSpPr>
          <p:spPr>
            <a:xfrm>
              <a:off x="5960630" y="4585196"/>
              <a:ext cx="3165648" cy="106047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004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 정보 수정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11137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정보 수정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modify</a:t>
                      </a: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701605"/>
              </p:ext>
            </p:extLst>
          </p:nvPr>
        </p:nvGraphicFramePr>
        <p:xfrm>
          <a:off x="9358290" y="2156371"/>
          <a:ext cx="1892805" cy="223934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내 정보 수정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수정 버튼 클릭 시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수정 완료 표시 후 메인 페이지로 이동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탈퇴 버튼 클릭 시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정말 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탈퇴하시겠습니까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?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표시 후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확인 선택 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탈퇴완료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취소 선택 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개인정보 수정 페이지 유지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AD2667D6-1165-4775-8706-886FFEDB2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1586393"/>
            <a:ext cx="44354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48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DEB768-3F25-4653-981F-045613E8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1" y="2156370"/>
            <a:ext cx="8366872" cy="35738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CD3BDD7-D33B-4818-BE89-940DEA0CFB89}"/>
              </a:ext>
            </a:extLst>
          </p:cNvPr>
          <p:cNvSpPr/>
          <p:nvPr/>
        </p:nvSpPr>
        <p:spPr>
          <a:xfrm>
            <a:off x="4209885" y="4728350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4C29E6C-9E62-4B24-8C84-6AF05EC6E27D}"/>
              </a:ext>
            </a:extLst>
          </p:cNvPr>
          <p:cNvSpPr/>
          <p:nvPr/>
        </p:nvSpPr>
        <p:spPr>
          <a:xfrm>
            <a:off x="4668805" y="4728350"/>
            <a:ext cx="163042" cy="1570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9364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여행후기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작성 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7948091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여행후기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작성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rewriteform</a:t>
                      </a: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575766"/>
              </p:ext>
            </p:extLst>
          </p:nvPr>
        </p:nvGraphicFramePr>
        <p:xfrm>
          <a:off x="9358290" y="2156371"/>
          <a:ext cx="1892805" cy="257465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여행후기 </a:t>
                      </a:r>
                      <a:r>
                        <a:rPr lang="en-US" altLang="ko-KR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작성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새글</a:t>
                      </a: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등록 클릭 시 여행후기 등록 후 리스트에 표시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AD2667D6-1165-4775-8706-886FFEDB2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1586393"/>
            <a:ext cx="44354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48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F87F46-7F9D-4097-945A-6935D2DA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0" y="2126308"/>
            <a:ext cx="8280067" cy="377919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C6B10D4-A762-42AC-9E40-76F94F7A48BA}"/>
              </a:ext>
            </a:extLst>
          </p:cNvPr>
          <p:cNvSpPr/>
          <p:nvPr/>
        </p:nvSpPr>
        <p:spPr>
          <a:xfrm>
            <a:off x="3605847" y="4938893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6905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여행후기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목록 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506712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여행후기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목록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reboard.jsp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410502"/>
              </p:ext>
            </p:extLst>
          </p:nvPr>
        </p:nvGraphicFramePr>
        <p:xfrm>
          <a:off x="9358290" y="2156371"/>
          <a:ext cx="1892805" cy="257465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여행후기 </a:t>
                      </a:r>
                      <a:r>
                        <a:rPr lang="en-US" altLang="ko-KR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목록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후기 작성 시 리스트 목록에 표시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후기 보기 버튼 클릭 시 후기 상세보기 페이지로 이동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AD2667D6-1165-4775-8706-886FFEDB2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1586393"/>
            <a:ext cx="44354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48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876B47-E30D-42E4-8F32-93561E1A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3"/>
          <a:stretch/>
        </p:blipFill>
        <p:spPr>
          <a:xfrm>
            <a:off x="648411" y="2220353"/>
            <a:ext cx="8240128" cy="3464193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C6B10D4-A762-42AC-9E40-76F94F7A48BA}"/>
              </a:ext>
            </a:extLst>
          </p:cNvPr>
          <p:cNvSpPr/>
          <p:nvPr/>
        </p:nvSpPr>
        <p:spPr>
          <a:xfrm>
            <a:off x="3094971" y="3138610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8965D86-8A30-40A7-B2E3-C401ECC807E1}"/>
              </a:ext>
            </a:extLst>
          </p:cNvPr>
          <p:cNvSpPr/>
          <p:nvPr/>
        </p:nvSpPr>
        <p:spPr>
          <a:xfrm>
            <a:off x="3538518" y="4518895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31595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여행후기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상세보기 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82007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여행후기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상세보기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rewrite</a:t>
                      </a: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866704"/>
              </p:ext>
            </p:extLst>
          </p:nvPr>
        </p:nvGraphicFramePr>
        <p:xfrm>
          <a:off x="9358290" y="2156371"/>
          <a:ext cx="1892805" cy="257465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여행후기 </a:t>
                      </a:r>
                      <a:r>
                        <a:rPr lang="en-US" altLang="ko-KR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상세보기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후기 수정 버튼 클릭 시 후기 수정 페이지로 이동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AD2667D6-1165-4775-8706-886FFEDB2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1586393"/>
            <a:ext cx="44354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48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13635C-EB64-4240-9AFF-6950B09EE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7" r="768"/>
          <a:stretch/>
        </p:blipFill>
        <p:spPr>
          <a:xfrm>
            <a:off x="648411" y="2293620"/>
            <a:ext cx="7969809" cy="342482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C6B10D4-A762-42AC-9E40-76F94F7A48BA}"/>
              </a:ext>
            </a:extLst>
          </p:cNvPr>
          <p:cNvSpPr/>
          <p:nvPr/>
        </p:nvSpPr>
        <p:spPr>
          <a:xfrm>
            <a:off x="3874445" y="5042337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86303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solidFill>
              <a:srgbClr val="E6E6E6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01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 rot="5400000">
            <a:off x="4207864" y="1750972"/>
            <a:ext cx="477305" cy="248488"/>
            <a:chOff x="9780360" y="2269703"/>
            <a:chExt cx="814226" cy="423891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3025972" y="4534310"/>
            <a:ext cx="264290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USECASE</a:t>
            </a:r>
          </a:p>
        </p:txBody>
      </p:sp>
      <p:sp>
        <p:nvSpPr>
          <p:cNvPr id="64" name="타원 63"/>
          <p:cNvSpPr/>
          <p:nvPr/>
        </p:nvSpPr>
        <p:spPr>
          <a:xfrm>
            <a:off x="3820608" y="2529399"/>
            <a:ext cx="1259016" cy="1259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02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65" name="자유형 64"/>
          <p:cNvSpPr/>
          <p:nvPr/>
        </p:nvSpPr>
        <p:spPr>
          <a:xfrm>
            <a:off x="4450116" y="2428657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 65"/>
          <p:cNvSpPr/>
          <p:nvPr/>
        </p:nvSpPr>
        <p:spPr>
          <a:xfrm>
            <a:off x="3719866" y="2428839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7" name="직선 연결선 66"/>
          <p:cNvCxnSpPr>
            <a:stCxn id="65" idx="0"/>
            <a:endCxn id="61" idx="3"/>
          </p:cNvCxnSpPr>
          <p:nvPr/>
        </p:nvCxnSpPr>
        <p:spPr>
          <a:xfrm flipH="1" flipV="1">
            <a:off x="4446516" y="2113869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4446516" y="3888975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그룹 131"/>
          <p:cNvGrpSpPr/>
          <p:nvPr/>
        </p:nvGrpSpPr>
        <p:grpSpPr>
          <a:xfrm rot="5400000">
            <a:off x="1417574" y="1750971"/>
            <a:ext cx="477305" cy="248488"/>
            <a:chOff x="9780360" y="2269703"/>
            <a:chExt cx="814226" cy="423891"/>
          </a:xfrm>
        </p:grpSpPr>
        <p:sp>
          <p:nvSpPr>
            <p:cNvPr id="133" name="모서리가 둥근 직사각형 132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235682" y="4534309"/>
            <a:ext cx="2642907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 배경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환경 및 기능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1030318" y="2529398"/>
            <a:ext cx="1259016" cy="1259016"/>
          </a:xfrm>
          <a:prstGeom prst="ellipse">
            <a:avLst/>
          </a:prstGeom>
          <a:solidFill>
            <a:srgbClr val="FE9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37" name="자유형 136"/>
          <p:cNvSpPr/>
          <p:nvPr/>
        </p:nvSpPr>
        <p:spPr>
          <a:xfrm>
            <a:off x="1659826" y="2428656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8" name="자유형 137"/>
          <p:cNvSpPr/>
          <p:nvPr/>
        </p:nvSpPr>
        <p:spPr>
          <a:xfrm>
            <a:off x="929576" y="2428838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39" name="직선 연결선 138"/>
          <p:cNvCxnSpPr>
            <a:stCxn id="137" idx="0"/>
            <a:endCxn id="133" idx="3"/>
          </p:cNvCxnSpPr>
          <p:nvPr/>
        </p:nvCxnSpPr>
        <p:spPr>
          <a:xfrm flipH="1" flipV="1">
            <a:off x="1656226" y="2113868"/>
            <a:ext cx="3600" cy="314788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flipV="1">
            <a:off x="1656226" y="3888974"/>
            <a:ext cx="0" cy="504000"/>
          </a:xfrm>
          <a:prstGeom prst="line">
            <a:avLst/>
          </a:prstGeom>
          <a:ln w="6350">
            <a:solidFill>
              <a:srgbClr val="FF3300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/>
          <p:cNvGrpSpPr/>
          <p:nvPr/>
        </p:nvGrpSpPr>
        <p:grpSpPr>
          <a:xfrm rot="5400000">
            <a:off x="6758302" y="1750971"/>
            <a:ext cx="477305" cy="248488"/>
            <a:chOff x="9780360" y="2269703"/>
            <a:chExt cx="814226" cy="423891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5576410" y="4534309"/>
            <a:ext cx="264290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E-R DIAGRAM</a:t>
            </a:r>
          </a:p>
        </p:txBody>
      </p:sp>
      <p:sp>
        <p:nvSpPr>
          <p:cNvPr id="145" name="타원 144"/>
          <p:cNvSpPr/>
          <p:nvPr/>
        </p:nvSpPr>
        <p:spPr>
          <a:xfrm>
            <a:off x="6371046" y="2529398"/>
            <a:ext cx="1259016" cy="1259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03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46" name="자유형 145"/>
          <p:cNvSpPr/>
          <p:nvPr/>
        </p:nvSpPr>
        <p:spPr>
          <a:xfrm>
            <a:off x="7000554" y="2428656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7" name="자유형 146"/>
          <p:cNvSpPr/>
          <p:nvPr/>
        </p:nvSpPr>
        <p:spPr>
          <a:xfrm>
            <a:off x="6270304" y="2428838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8" name="직선 연결선 147"/>
          <p:cNvCxnSpPr>
            <a:stCxn id="146" idx="0"/>
            <a:endCxn id="142" idx="3"/>
          </p:cNvCxnSpPr>
          <p:nvPr/>
        </p:nvCxnSpPr>
        <p:spPr>
          <a:xfrm flipH="1" flipV="1">
            <a:off x="6996954" y="2113868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 flipV="1">
            <a:off x="6996954" y="3888974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8670CA-BE2B-483A-B56A-FF5961954EF0}"/>
              </a:ext>
            </a:extLst>
          </p:cNvPr>
          <p:cNvGrpSpPr/>
          <p:nvPr/>
        </p:nvGrpSpPr>
        <p:grpSpPr>
          <a:xfrm rot="5400000">
            <a:off x="9873282" y="1750789"/>
            <a:ext cx="477305" cy="248488"/>
            <a:chOff x="9780360" y="2269703"/>
            <a:chExt cx="814226" cy="423891"/>
          </a:xfrm>
        </p:grpSpPr>
        <p:sp>
          <p:nvSpPr>
            <p:cNvPr id="34" name="모서리가 둥근 직사각형 141">
              <a:extLst>
                <a:ext uri="{FF2B5EF4-FFF2-40B4-BE49-F238E27FC236}">
                  <a16:creationId xmlns:a16="http://schemas.microsoft.com/office/drawing/2014/main" id="{6B163BAD-C6AE-4650-9E84-70EEB6762E58}"/>
                </a:ext>
              </a:extLst>
            </p:cNvPr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8A4E207-1EAD-4D86-9B96-9ABD8CF81BE2}"/>
                </a:ext>
              </a:extLst>
            </p:cNvPr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D2F4DC-D4B9-485F-8907-B2AD942D33E8}"/>
              </a:ext>
            </a:extLst>
          </p:cNvPr>
          <p:cNvSpPr/>
          <p:nvPr/>
        </p:nvSpPr>
        <p:spPr>
          <a:xfrm>
            <a:off x="8691390" y="4534127"/>
            <a:ext cx="2642907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화면설계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느낀 점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향후 보완사항 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94B307C-A187-4ECC-8210-EB84BAFBFFF6}"/>
              </a:ext>
            </a:extLst>
          </p:cNvPr>
          <p:cNvSpPr/>
          <p:nvPr/>
        </p:nvSpPr>
        <p:spPr>
          <a:xfrm>
            <a:off x="9486026" y="2529216"/>
            <a:ext cx="1259016" cy="1259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04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38" name="자유형 145">
            <a:extLst>
              <a:ext uri="{FF2B5EF4-FFF2-40B4-BE49-F238E27FC236}">
                <a16:creationId xmlns:a16="http://schemas.microsoft.com/office/drawing/2014/main" id="{B76B84B6-FE86-4051-A8B9-0363DB1DBE3F}"/>
              </a:ext>
            </a:extLst>
          </p:cNvPr>
          <p:cNvSpPr/>
          <p:nvPr/>
        </p:nvSpPr>
        <p:spPr>
          <a:xfrm>
            <a:off x="10115534" y="2428474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 146">
            <a:extLst>
              <a:ext uri="{FF2B5EF4-FFF2-40B4-BE49-F238E27FC236}">
                <a16:creationId xmlns:a16="http://schemas.microsoft.com/office/drawing/2014/main" id="{E5B52EDF-9737-498A-B116-3DA0D55CCE88}"/>
              </a:ext>
            </a:extLst>
          </p:cNvPr>
          <p:cNvSpPr/>
          <p:nvPr/>
        </p:nvSpPr>
        <p:spPr>
          <a:xfrm>
            <a:off x="9385284" y="2428656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5160A16-3E0F-4B5F-8DC4-3D5BB461082C}"/>
              </a:ext>
            </a:extLst>
          </p:cNvPr>
          <p:cNvCxnSpPr>
            <a:stCxn id="38" idx="0"/>
            <a:endCxn id="34" idx="3"/>
          </p:cNvCxnSpPr>
          <p:nvPr/>
        </p:nvCxnSpPr>
        <p:spPr>
          <a:xfrm flipH="1" flipV="1">
            <a:off x="10111934" y="2113686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BB2E833-5C5F-4C1E-BC9C-21078AE7A064}"/>
              </a:ext>
            </a:extLst>
          </p:cNvPr>
          <p:cNvCxnSpPr>
            <a:cxnSpLocks/>
          </p:cNvCxnSpPr>
          <p:nvPr/>
        </p:nvCxnSpPr>
        <p:spPr>
          <a:xfrm flipV="1">
            <a:off x="10111934" y="3888792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04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여행후기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253366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여행후기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rewritemodify.jsp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920059"/>
              </p:ext>
            </p:extLst>
          </p:nvPr>
        </p:nvGraphicFramePr>
        <p:xfrm>
          <a:off x="9358290" y="2156371"/>
          <a:ext cx="1892805" cy="257465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여행후기 </a:t>
                      </a:r>
                      <a:r>
                        <a:rPr lang="en-US" altLang="ko-KR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수정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수정 완료 버튼 클릭 시 수정된 내용 저장 후 리스트로 이동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후기 삭제 버튼 클릭 시 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삭제하시겠습니까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?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표시 후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확인 선택 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후기 삭제 후 리스트로 이동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취소 선택 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후기 수정 페이지 유지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AD2667D6-1165-4775-8706-886FFEDB2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1586393"/>
            <a:ext cx="44354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48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5FEC06-EACD-4B7D-80F5-87DE8FBB8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8" r="1064"/>
          <a:stretch/>
        </p:blipFill>
        <p:spPr>
          <a:xfrm>
            <a:off x="762711" y="2325146"/>
            <a:ext cx="7863129" cy="352609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C6B10D4-A762-42AC-9E40-76F94F7A48BA}"/>
              </a:ext>
            </a:extLst>
          </p:cNvPr>
          <p:cNvSpPr/>
          <p:nvPr/>
        </p:nvSpPr>
        <p:spPr>
          <a:xfrm>
            <a:off x="3981125" y="5170017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273D67D-1B5A-4CB4-B488-E648001D2748}"/>
              </a:ext>
            </a:extLst>
          </p:cNvPr>
          <p:cNvSpPr/>
          <p:nvPr/>
        </p:nvSpPr>
        <p:spPr>
          <a:xfrm>
            <a:off x="4669212" y="5170017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919B4B-9C51-44BD-A7DD-4EEB12E3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590" y="4095025"/>
            <a:ext cx="3060750" cy="85236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7DA50C5-E1D9-4CB9-B845-8E7B4DA4E195}"/>
              </a:ext>
            </a:extLst>
          </p:cNvPr>
          <p:cNvSpPr/>
          <p:nvPr/>
        </p:nvSpPr>
        <p:spPr>
          <a:xfrm>
            <a:off x="4937760" y="4015741"/>
            <a:ext cx="3116580" cy="9316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B48BE61-1E43-45C1-8747-A1107236CC7C}"/>
              </a:ext>
            </a:extLst>
          </p:cNvPr>
          <p:cNvCxnSpPr>
            <a:cxnSpLocks/>
            <a:stCxn id="13" idx="0"/>
            <a:endCxn id="16" idx="1"/>
          </p:cNvCxnSpPr>
          <p:nvPr/>
        </p:nvCxnSpPr>
        <p:spPr>
          <a:xfrm rot="5400000" flipH="1" flipV="1">
            <a:off x="4492924" y="4725182"/>
            <a:ext cx="688453" cy="20121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952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문의하기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625087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문의하기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listform</a:t>
                      </a: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373101"/>
              </p:ext>
            </p:extLst>
          </p:nvPr>
        </p:nvGraphicFramePr>
        <p:xfrm>
          <a:off x="9358290" y="2156371"/>
          <a:ext cx="1892805" cy="257465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문의하기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문의등록 버튼 클릭 시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문의가 등록되었습니다</a:t>
                      </a:r>
                      <a:r>
                        <a:rPr lang="en-US" altLang="ko-KR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표시 후 메인 페이지로 이동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AD2667D6-1165-4775-8706-886FFEDB2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1586393"/>
            <a:ext cx="44354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48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4E5BA1-79CB-4008-AA87-7ABA3C1D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0" y="2156371"/>
            <a:ext cx="7991895" cy="404772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E5AD0E0-1DB3-479B-9726-2F502360E190}"/>
              </a:ext>
            </a:extLst>
          </p:cNvPr>
          <p:cNvSpPr/>
          <p:nvPr/>
        </p:nvSpPr>
        <p:spPr>
          <a:xfrm>
            <a:off x="3846704" y="5625541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C4B7D0-D704-46AC-9D89-67A72EEA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90" y="4092904"/>
            <a:ext cx="3068370" cy="85448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3B66BE-E9A0-4312-AC60-CF7280C911E3}"/>
              </a:ext>
            </a:extLst>
          </p:cNvPr>
          <p:cNvSpPr/>
          <p:nvPr/>
        </p:nvSpPr>
        <p:spPr>
          <a:xfrm>
            <a:off x="5186724" y="4045718"/>
            <a:ext cx="3065736" cy="9488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92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견적문의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6595449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견적문의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question.jsp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523711"/>
              </p:ext>
            </p:extLst>
          </p:nvPr>
        </p:nvGraphicFramePr>
        <p:xfrm>
          <a:off x="9358290" y="2156371"/>
          <a:ext cx="1892805" cy="257465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견적문의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문의 글 개수 표시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글쓰기 버튼 클릭 시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문의하기 페이지로 이동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AD2667D6-1165-4775-8706-886FFEDB2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1586393"/>
            <a:ext cx="44354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48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2AD35C-40F0-4300-BB88-92DC0B022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09" y="2220353"/>
            <a:ext cx="8159506" cy="357409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E5AD0E0-1DB3-479B-9726-2F502360E190}"/>
              </a:ext>
            </a:extLst>
          </p:cNvPr>
          <p:cNvSpPr/>
          <p:nvPr/>
        </p:nvSpPr>
        <p:spPr>
          <a:xfrm>
            <a:off x="7651410" y="5070832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14ACF8-9162-4832-9E94-C6C464A8F243}"/>
              </a:ext>
            </a:extLst>
          </p:cNvPr>
          <p:cNvSpPr/>
          <p:nvPr/>
        </p:nvSpPr>
        <p:spPr>
          <a:xfrm>
            <a:off x="4709172" y="3343685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1873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상품등록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010198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상품등록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packageadd.jsp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705980"/>
              </p:ext>
            </p:extLst>
          </p:nvPr>
        </p:nvGraphicFramePr>
        <p:xfrm>
          <a:off x="9358290" y="2156371"/>
          <a:ext cx="1892805" cy="257465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상품등록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파일 선택 클릭 시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첨부 파일 선택 창 표시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상품 등록 버튼 클릭 시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상품등록완료 표시 후 상품리스트에 표시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AD2667D6-1165-4775-8706-886FFEDB2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1586393"/>
            <a:ext cx="44354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48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07A1D-32E9-4E9D-B2A6-2B7F1886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1" y="2035621"/>
            <a:ext cx="8159704" cy="386987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C6B10D4-A762-42AC-9E40-76F94F7A48BA}"/>
              </a:ext>
            </a:extLst>
          </p:cNvPr>
          <p:cNvSpPr/>
          <p:nvPr/>
        </p:nvSpPr>
        <p:spPr>
          <a:xfrm>
            <a:off x="1631610" y="5154652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095EA8-0DF7-4283-AD01-31773EC2B08B}"/>
              </a:ext>
            </a:extLst>
          </p:cNvPr>
          <p:cNvSpPr/>
          <p:nvPr/>
        </p:nvSpPr>
        <p:spPr>
          <a:xfrm>
            <a:off x="3666150" y="5434832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B4BF76-3EBC-448C-AA54-30A3820E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77" y="4420278"/>
            <a:ext cx="2653525" cy="741781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7B6C1AB-4B10-4B47-A63F-E20ED801BA5D}"/>
              </a:ext>
            </a:extLst>
          </p:cNvPr>
          <p:cNvSpPr/>
          <p:nvPr/>
        </p:nvSpPr>
        <p:spPr>
          <a:xfrm>
            <a:off x="6351501" y="4354942"/>
            <a:ext cx="3006789" cy="9488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24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상품목록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21863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상품목록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packagelist.jsp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47434"/>
              </p:ext>
            </p:extLst>
          </p:nvPr>
        </p:nvGraphicFramePr>
        <p:xfrm>
          <a:off x="9358290" y="2156371"/>
          <a:ext cx="1892805" cy="261699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수정 버튼 클릭 시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상품 정보 수정 페이지로 이동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삭제 버튼 클릭 시</a:t>
                      </a:r>
                      <a:endParaRPr lang="en-US" altLang="ko-KR" sz="500" b="0" i="0" u="none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정말 삭제 하시겠습니까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?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표시 후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확인 선택 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상품 삭제 후 리스트 표시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취소 선택 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상품리스트 페이지 유지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AD2667D6-1165-4775-8706-886FFEDB2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1586393"/>
            <a:ext cx="44354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48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A50B92-A11E-4B43-9F03-0A94562E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1" y="2027367"/>
            <a:ext cx="8076489" cy="377907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97F588D-CE84-4697-98B4-F4439097652A}"/>
              </a:ext>
            </a:extLst>
          </p:cNvPr>
          <p:cNvSpPr/>
          <p:nvPr/>
        </p:nvSpPr>
        <p:spPr>
          <a:xfrm>
            <a:off x="1905930" y="3981172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676048E-6987-459C-BD8B-4F856C09F9C6}"/>
              </a:ext>
            </a:extLst>
          </p:cNvPr>
          <p:cNvSpPr/>
          <p:nvPr/>
        </p:nvSpPr>
        <p:spPr>
          <a:xfrm>
            <a:off x="2369954" y="3981172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47EC9E-F152-447D-A944-C2B6F52F6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282" y="2658932"/>
            <a:ext cx="3115515" cy="907227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63DEB96-0936-4C84-BBD4-C2EACBC386EB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5400000" flipH="1" flipV="1">
            <a:off x="3008655" y="2994788"/>
            <a:ext cx="415013" cy="15577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DE9247A-6D2A-4B20-ACA4-310D543D9C66}"/>
              </a:ext>
            </a:extLst>
          </p:cNvPr>
          <p:cNvSpPr/>
          <p:nvPr/>
        </p:nvSpPr>
        <p:spPr>
          <a:xfrm>
            <a:off x="2437282" y="2640152"/>
            <a:ext cx="3115515" cy="9488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8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상품수정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7A38D52-659E-4663-A70D-59C653FA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6372431"/>
              </p:ext>
            </p:extLst>
          </p:nvPr>
        </p:nvGraphicFramePr>
        <p:xfrm>
          <a:off x="648411" y="1358333"/>
          <a:ext cx="10602684" cy="633960"/>
        </p:xfrm>
        <a:graphic>
          <a:graphicData uri="http://schemas.openxmlformats.org/drawingml/2006/table">
            <a:tbl>
              <a:tblPr/>
              <a:tblGrid>
                <a:gridCol w="931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Spring-legacy project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67500" marR="67500" marT="27028" marB="2702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상품수정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소스 코드</a:t>
                      </a: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packagecontent.jsp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7500" marR="67500" marT="27028" marB="27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57">
            <a:extLst>
              <a:ext uri="{FF2B5EF4-FFF2-40B4-BE49-F238E27FC236}">
                <a16:creationId xmlns:a16="http://schemas.microsoft.com/office/drawing/2014/main" id="{CD116FA5-3C7A-4DC1-80F3-2C6D434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977932"/>
              </p:ext>
            </p:extLst>
          </p:nvPr>
        </p:nvGraphicFramePr>
        <p:xfrm>
          <a:off x="9358290" y="2156371"/>
          <a:ext cx="1892805" cy="261699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화면 개요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152817405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500" b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상품수정</a:t>
                      </a:r>
                      <a:endParaRPr lang="en-US" altLang="ko-KR" sz="500" b="0" kern="1200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/>
                </a:tc>
                <a:extLst>
                  <a:ext uri="{0D108BD9-81ED-4DB2-BD59-A6C34878D82A}">
                    <a16:rowId xmlns:a16="http://schemas.microsoft.com/office/drawing/2014/main" val="812754451"/>
                  </a:ext>
                </a:extLst>
              </a:tr>
              <a:tr h="1934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54000" marR="14626" marT="13493" marB="13493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상품수정 버튼 클릭 시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수정하시겠습니까</a:t>
                      </a:r>
                      <a:r>
                        <a:rPr lang="en-US" altLang="ko-KR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? </a:t>
                      </a: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표시 후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확인 선택 시 </a:t>
                      </a:r>
                      <a:r>
                        <a:rPr lang="en-US" altLang="ko-KR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상품 수정 후 리스트로 이동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취소 선택 시</a:t>
                      </a:r>
                      <a:r>
                        <a:rPr lang="en-US" altLang="ko-KR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&gt; </a:t>
                      </a:r>
                      <a:r>
                        <a:rPr lang="ko-KR" altLang="en-US" sz="500" b="0" i="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상품 수정 페이지 유지</a:t>
                      </a:r>
                      <a:endParaRPr lang="en-US" altLang="ko-KR" sz="500" b="0" i="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88664"/>
                  </a:ext>
                </a:extLst>
              </a:tr>
              <a:tr h="25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b="1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4000" marR="54000" marT="31625" marB="31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04622"/>
                  </a:ext>
                </a:extLst>
              </a:tr>
              <a:tr h="257267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baseline="0" dirty="0">
                        <a:solidFill>
                          <a:schemeClr val="tx1">
                            <a:lumMod val="50000"/>
                          </a:schemeClr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29261" marR="29261" marT="34256" marB="34256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lang="en-US" altLang="ko-KR" sz="7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72000" marR="72000" marT="42167" marB="4216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C4196F2-F04B-4E82-ACB5-D3887E68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5" y="2057214"/>
            <a:ext cx="6964680" cy="384791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97F588D-CE84-4697-98B4-F4439097652A}"/>
              </a:ext>
            </a:extLst>
          </p:cNvPr>
          <p:cNvSpPr/>
          <p:nvPr/>
        </p:nvSpPr>
        <p:spPr>
          <a:xfrm>
            <a:off x="3414690" y="5499667"/>
            <a:ext cx="134657" cy="129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FD3598-FEAB-42E3-B66C-FC7D1F81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756" y="4525755"/>
            <a:ext cx="3344522" cy="973912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8FF38A9-EACA-4B1B-B0CC-CAD0448DCB91}"/>
              </a:ext>
            </a:extLst>
          </p:cNvPr>
          <p:cNvCxnSpPr>
            <a:cxnSpLocks/>
            <a:stCxn id="15" idx="0"/>
            <a:endCxn id="12" idx="1"/>
          </p:cNvCxnSpPr>
          <p:nvPr/>
        </p:nvCxnSpPr>
        <p:spPr>
          <a:xfrm rot="5400000" flipH="1" flipV="1">
            <a:off x="4388409" y="4106321"/>
            <a:ext cx="486956" cy="229973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CD4370-83C4-43CE-A2FE-9E90B75F9B9B}"/>
              </a:ext>
            </a:extLst>
          </p:cNvPr>
          <p:cNvSpPr/>
          <p:nvPr/>
        </p:nvSpPr>
        <p:spPr>
          <a:xfrm>
            <a:off x="5781756" y="4525755"/>
            <a:ext cx="3286044" cy="973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54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solidFill>
              <a:srgbClr val="E6E6E6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느낀 점 및 향후 보완사항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04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355800" y="1618676"/>
            <a:ext cx="1259016" cy="1259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7" name="자유형 136"/>
          <p:cNvSpPr/>
          <p:nvPr/>
        </p:nvSpPr>
        <p:spPr>
          <a:xfrm rot="5400000">
            <a:off x="5620182" y="1863362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BA3717-1840-4939-B2D8-24DEAFE7B9BB}"/>
              </a:ext>
            </a:extLst>
          </p:cNvPr>
          <p:cNvSpPr/>
          <p:nvPr/>
        </p:nvSpPr>
        <p:spPr>
          <a:xfrm>
            <a:off x="797544" y="2958737"/>
            <a:ext cx="5207016" cy="366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느낀 점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☞채지연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목표를 세우고 계획했던 부분을 완성하지 못해 아쉬웠지만 팀원들과 활발히 소통하며 하나하나 만들어져 갈 때의 뿌듯함을 느낌과 동시에 부족했던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MVC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구조에 대한 공부도 하게 되어 많은 걸 얻은 프로젝트였습니다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☞</a:t>
            </a:r>
            <a:r>
              <a:rPr lang="ko-KR" altLang="en-US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김세형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모델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기본적인 패턴을 이해하지 못하고 임한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MVC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프로젝트는 정말 힘들었다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내가 무엇이 부족한지 무엇을 어떻게 공부해야 하는지 알게 해준 팀원들이 정말 고맙고 보람찬 시간 이였다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☞</a:t>
            </a:r>
            <a:r>
              <a:rPr lang="ko-KR" altLang="en-US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서동준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이번 프로젝트를 하면서 배웠던 과정을 다시 돌아보게 되었고 팀원들을 많이 못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도와준게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아쉬웠다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☞박준석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하기엔 실력이 많이 부족했지만 팀원들의 도움으로 문제들을 하나 하나씩 해결해가면서 전반적인 과정을 많이 배우게 되었고 팀프로젝트를 통해서 어떤 부분이 부족하고 공부를 해야 되는지 알게 되어 좋은 경험이 되었다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875AB-C3AA-4D23-965F-2D52E0396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11" y="1912880"/>
            <a:ext cx="852993" cy="63121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827C93-9DD3-4A53-B937-78251748C0D7}"/>
              </a:ext>
            </a:extLst>
          </p:cNvPr>
          <p:cNvSpPr/>
          <p:nvPr/>
        </p:nvSpPr>
        <p:spPr>
          <a:xfrm>
            <a:off x="6052924" y="2958737"/>
            <a:ext cx="520701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보완사항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현재 완성하지 못한 기능들을 목표한 대로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예약하기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예약확인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여행후기 작성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-&lt;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예약한 내용에서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&gt;)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구현해 나갈 것 이고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프로젝트를 진행하면서 구현한 회원가입과 파일 업로드 등 미흡한 부분을 더 탄탄하게 수정해 나갈 것 입니다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463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solidFill>
              <a:srgbClr val="E6E6E6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 소개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01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1388458" y="2069242"/>
            <a:ext cx="1259016" cy="1259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7" name="자유형 136"/>
          <p:cNvSpPr/>
          <p:nvPr/>
        </p:nvSpPr>
        <p:spPr>
          <a:xfrm>
            <a:off x="2017966" y="1968500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BA3717-1840-4939-B2D8-24DEAFE7B9BB}"/>
              </a:ext>
            </a:extLst>
          </p:cNvPr>
          <p:cNvSpPr/>
          <p:nvPr/>
        </p:nvSpPr>
        <p:spPr>
          <a:xfrm>
            <a:off x="2831861" y="1957482"/>
            <a:ext cx="2642907" cy="1355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채지연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팀장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◈ 관리자 페이지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로그인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등록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공통 모듈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작성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스크립트 지원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09F3A52-EEC8-478E-9FFC-ED527F295669}"/>
              </a:ext>
            </a:extLst>
          </p:cNvPr>
          <p:cNvSpPr/>
          <p:nvPr/>
        </p:nvSpPr>
        <p:spPr>
          <a:xfrm>
            <a:off x="1388458" y="4259142"/>
            <a:ext cx="1259016" cy="1259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자유형 136">
            <a:extLst>
              <a:ext uri="{FF2B5EF4-FFF2-40B4-BE49-F238E27FC236}">
                <a16:creationId xmlns:a16="http://schemas.microsoft.com/office/drawing/2014/main" id="{B0D5B1D5-1090-4BF1-8BC6-29889AA4B98F}"/>
              </a:ext>
            </a:extLst>
          </p:cNvPr>
          <p:cNvSpPr/>
          <p:nvPr/>
        </p:nvSpPr>
        <p:spPr>
          <a:xfrm>
            <a:off x="2017966" y="4158400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31B3B3-DBB8-4D49-8535-F56A7EF296EB}"/>
              </a:ext>
            </a:extLst>
          </p:cNvPr>
          <p:cNvSpPr/>
          <p:nvPr/>
        </p:nvSpPr>
        <p:spPr>
          <a:xfrm>
            <a:off x="2831861" y="4147382"/>
            <a:ext cx="2642907" cy="1355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서동준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◈ 메인 화면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문의하기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게시판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슬라이드 구현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메뉴 별 화면 구현</a:t>
            </a:r>
            <a:b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C735F90-A0B9-485C-8B31-1B9F5B65D465}"/>
              </a:ext>
            </a:extLst>
          </p:cNvPr>
          <p:cNvSpPr/>
          <p:nvPr/>
        </p:nvSpPr>
        <p:spPr>
          <a:xfrm>
            <a:off x="6554728" y="2069242"/>
            <a:ext cx="1259016" cy="1259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2" name="자유형 136">
            <a:extLst>
              <a:ext uri="{FF2B5EF4-FFF2-40B4-BE49-F238E27FC236}">
                <a16:creationId xmlns:a16="http://schemas.microsoft.com/office/drawing/2014/main" id="{ECA30F50-27EB-40D6-A0A9-79A5AB7B5802}"/>
              </a:ext>
            </a:extLst>
          </p:cNvPr>
          <p:cNvSpPr/>
          <p:nvPr/>
        </p:nvSpPr>
        <p:spPr>
          <a:xfrm>
            <a:off x="7184236" y="1968500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6DFE516-2113-46ED-B802-0D28B2EAD6AF}"/>
              </a:ext>
            </a:extLst>
          </p:cNvPr>
          <p:cNvSpPr/>
          <p:nvPr/>
        </p:nvSpPr>
        <p:spPr>
          <a:xfrm>
            <a:off x="7998131" y="1957482"/>
            <a:ext cx="2642907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박준석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◈ 여행후기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여행후기 작성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상세보기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지원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6556A11-1BDC-4112-BEBE-EF46982E9178}"/>
              </a:ext>
            </a:extLst>
          </p:cNvPr>
          <p:cNvSpPr/>
          <p:nvPr/>
        </p:nvSpPr>
        <p:spPr>
          <a:xfrm>
            <a:off x="6554728" y="4102367"/>
            <a:ext cx="1259016" cy="12590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6" name="자유형 136">
            <a:extLst>
              <a:ext uri="{FF2B5EF4-FFF2-40B4-BE49-F238E27FC236}">
                <a16:creationId xmlns:a16="http://schemas.microsoft.com/office/drawing/2014/main" id="{6D0262DA-9457-4984-913F-F6CF570BB40E}"/>
              </a:ext>
            </a:extLst>
          </p:cNvPr>
          <p:cNvSpPr/>
          <p:nvPr/>
        </p:nvSpPr>
        <p:spPr>
          <a:xfrm>
            <a:off x="7184236" y="4001625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0EF2FA-C619-41A2-B1F8-76D321BADB60}"/>
              </a:ext>
            </a:extLst>
          </p:cNvPr>
          <p:cNvSpPr/>
          <p:nvPr/>
        </p:nvSpPr>
        <p:spPr>
          <a:xfrm>
            <a:off x="7998131" y="3990607"/>
            <a:ext cx="2642907" cy="1355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김세형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◈ 회원정보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수정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탈퇴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슬라이드 구현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여행후기 지원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래픽 9" descr="남자 옆모습 단색으로 채워진">
            <a:extLst>
              <a:ext uri="{FF2B5EF4-FFF2-40B4-BE49-F238E27FC236}">
                <a16:creationId xmlns:a16="http://schemas.microsoft.com/office/drawing/2014/main" id="{41F13B6E-D32C-4801-B4DF-E19253A98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7232" y="2191240"/>
            <a:ext cx="914400" cy="914400"/>
          </a:xfrm>
          <a:prstGeom prst="rect">
            <a:avLst/>
          </a:prstGeom>
        </p:spPr>
      </p:pic>
      <p:pic>
        <p:nvPicPr>
          <p:cNvPr id="69" name="그래픽 68" descr="남자 옆모습 단색으로 채워진">
            <a:extLst>
              <a:ext uri="{FF2B5EF4-FFF2-40B4-BE49-F238E27FC236}">
                <a16:creationId xmlns:a16="http://schemas.microsoft.com/office/drawing/2014/main" id="{845B1E39-D267-4508-83A6-57D33136B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7820" y="4259142"/>
            <a:ext cx="914400" cy="914400"/>
          </a:xfrm>
          <a:prstGeom prst="rect">
            <a:avLst/>
          </a:prstGeom>
        </p:spPr>
      </p:pic>
      <p:pic>
        <p:nvPicPr>
          <p:cNvPr id="70" name="그래픽 69" descr="남자 옆모습 단색으로 채워진">
            <a:extLst>
              <a:ext uri="{FF2B5EF4-FFF2-40B4-BE49-F238E27FC236}">
                <a16:creationId xmlns:a16="http://schemas.microsoft.com/office/drawing/2014/main" id="{63B5E5DF-4243-473F-97B4-AAE40975B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0766" y="4431450"/>
            <a:ext cx="914400" cy="914400"/>
          </a:xfrm>
          <a:prstGeom prst="rect">
            <a:avLst/>
          </a:prstGeom>
        </p:spPr>
      </p:pic>
      <p:pic>
        <p:nvPicPr>
          <p:cNvPr id="12" name="그래픽 11" descr="여성 프로필 단색으로 채워진">
            <a:extLst>
              <a:ext uri="{FF2B5EF4-FFF2-40B4-BE49-F238E27FC236}">
                <a16:creationId xmlns:a16="http://schemas.microsoft.com/office/drawing/2014/main" id="{84F7CC9A-403D-4F04-831C-71475D04F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0766" y="2241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49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 배경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01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pic>
        <p:nvPicPr>
          <p:cNvPr id="4" name="그림 3" descr="케이크, 장식, 다채로운, 닫기이(가) 표시된 사진&#10;&#10;자동 생성된 설명">
            <a:extLst>
              <a:ext uri="{FF2B5EF4-FFF2-40B4-BE49-F238E27FC236}">
                <a16:creationId xmlns:a16="http://schemas.microsoft.com/office/drawing/2014/main" id="{512BDE02-5D93-4BAC-9EAC-BA9C1FAF0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9934" y="4331374"/>
            <a:ext cx="822060" cy="825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EDBA10-FD72-4F80-AE4B-844B017B93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84" y="2433635"/>
            <a:ext cx="825500" cy="82550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9F2B4D1A-74E1-4156-990F-09394DBCD456}"/>
              </a:ext>
            </a:extLst>
          </p:cNvPr>
          <p:cNvSpPr/>
          <p:nvPr/>
        </p:nvSpPr>
        <p:spPr>
          <a:xfrm>
            <a:off x="4977749" y="2897011"/>
            <a:ext cx="5820626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코로나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19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인해서 해외여행이 제한됨에 따라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국내에도 아름다운 관광지가 있음을 알리고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관광지 주변의 상권에도 도움이 되고자 함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2AF749-E84B-44BC-9990-585F3C7DF8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62" y="2740150"/>
            <a:ext cx="1383675" cy="1466410"/>
          </a:xfrm>
          <a:prstGeom prst="rect">
            <a:avLst/>
          </a:prstGeom>
        </p:spPr>
      </p:pic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34BAE9AA-48FB-4208-BB69-F67D5101F590}"/>
              </a:ext>
            </a:extLst>
          </p:cNvPr>
          <p:cNvSpPr/>
          <p:nvPr/>
        </p:nvSpPr>
        <p:spPr>
          <a:xfrm>
            <a:off x="279637" y="1560392"/>
            <a:ext cx="4352324" cy="4300762"/>
          </a:xfrm>
          <a:custGeom>
            <a:avLst/>
            <a:gdLst>
              <a:gd name="connsiteX0" fmla="*/ 11096 w 4481868"/>
              <a:gd name="connsiteY0" fmla="*/ 1937641 h 4296584"/>
              <a:gd name="connsiteX1" fmla="*/ 74 w 4481868"/>
              <a:gd name="connsiteY1" fmla="*/ 2146886 h 4296584"/>
              <a:gd name="connsiteX2" fmla="*/ 0 w 4481868"/>
              <a:gd name="connsiteY2" fmla="*/ 2145496 h 4296584"/>
              <a:gd name="connsiteX3" fmla="*/ 11067 w 4481868"/>
              <a:gd name="connsiteY3" fmla="*/ 1937821 h 4296584"/>
              <a:gd name="connsiteX4" fmla="*/ 2240934 w 4481868"/>
              <a:gd name="connsiteY4" fmla="*/ 0 h 4296584"/>
              <a:gd name="connsiteX5" fmla="*/ 4481868 w 4481868"/>
              <a:gd name="connsiteY5" fmla="*/ 2148292 h 4296584"/>
              <a:gd name="connsiteX6" fmla="*/ 2240934 w 4481868"/>
              <a:gd name="connsiteY6" fmla="*/ 4296584 h 4296584"/>
              <a:gd name="connsiteX7" fmla="*/ 0 w 4481868"/>
              <a:gd name="connsiteY7" fmla="*/ 2148292 h 4296584"/>
              <a:gd name="connsiteX8" fmla="*/ 74 w 4481868"/>
              <a:gd name="connsiteY8" fmla="*/ 2146886 h 4296584"/>
              <a:gd name="connsiteX9" fmla="*/ 11067 w 4481868"/>
              <a:gd name="connsiteY9" fmla="*/ 2353171 h 4296584"/>
              <a:gd name="connsiteX10" fmla="*/ 2143498 w 4481868"/>
              <a:gd name="connsiteY10" fmla="*/ 4176663 h 4296584"/>
              <a:gd name="connsiteX11" fmla="*/ 4286996 w 4481868"/>
              <a:gd name="connsiteY11" fmla="*/ 2145496 h 4296584"/>
              <a:gd name="connsiteX12" fmla="*/ 2143498 w 4481868"/>
              <a:gd name="connsiteY12" fmla="*/ 114329 h 4296584"/>
              <a:gd name="connsiteX13" fmla="*/ 43549 w 4481868"/>
              <a:gd name="connsiteY13" fmla="*/ 1736145 h 4296584"/>
              <a:gd name="connsiteX14" fmla="*/ 11096 w 4481868"/>
              <a:gd name="connsiteY14" fmla="*/ 1937641 h 4296584"/>
              <a:gd name="connsiteX15" fmla="*/ 11570 w 4481868"/>
              <a:gd name="connsiteY15" fmla="*/ 1928642 h 4296584"/>
              <a:gd name="connsiteX16" fmla="*/ 2240934 w 4481868"/>
              <a:gd name="connsiteY16" fmla="*/ 0 h 429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1868" h="4296584">
                <a:moveTo>
                  <a:pt x="11096" y="1937641"/>
                </a:moveTo>
                <a:lnTo>
                  <a:pt x="74" y="2146886"/>
                </a:lnTo>
                <a:lnTo>
                  <a:pt x="0" y="2145496"/>
                </a:lnTo>
                <a:cubicBezTo>
                  <a:pt x="0" y="2075385"/>
                  <a:pt x="3749" y="2006103"/>
                  <a:pt x="11067" y="1937821"/>
                </a:cubicBezTo>
                <a:close/>
                <a:moveTo>
                  <a:pt x="2240934" y="0"/>
                </a:moveTo>
                <a:cubicBezTo>
                  <a:pt x="3478568" y="0"/>
                  <a:pt x="4481868" y="961823"/>
                  <a:pt x="4481868" y="2148292"/>
                </a:cubicBezTo>
                <a:cubicBezTo>
                  <a:pt x="4481868" y="3334761"/>
                  <a:pt x="3478568" y="4296584"/>
                  <a:pt x="2240934" y="4296584"/>
                </a:cubicBezTo>
                <a:cubicBezTo>
                  <a:pt x="1003300" y="4296584"/>
                  <a:pt x="0" y="3334761"/>
                  <a:pt x="0" y="2148292"/>
                </a:cubicBezTo>
                <a:lnTo>
                  <a:pt x="74" y="2146886"/>
                </a:lnTo>
                <a:lnTo>
                  <a:pt x="11067" y="2353171"/>
                </a:lnTo>
                <a:cubicBezTo>
                  <a:pt x="120836" y="3377400"/>
                  <a:pt x="1033666" y="4176663"/>
                  <a:pt x="2143498" y="4176663"/>
                </a:cubicBezTo>
                <a:cubicBezTo>
                  <a:pt x="3327319" y="4176663"/>
                  <a:pt x="4286996" y="3267279"/>
                  <a:pt x="4286996" y="2145496"/>
                </a:cubicBezTo>
                <a:cubicBezTo>
                  <a:pt x="4286996" y="1023713"/>
                  <a:pt x="3327319" y="114329"/>
                  <a:pt x="2143498" y="114329"/>
                </a:cubicBezTo>
                <a:cubicBezTo>
                  <a:pt x="1107655" y="114329"/>
                  <a:pt x="243422" y="810576"/>
                  <a:pt x="43549" y="1736145"/>
                </a:cubicBezTo>
                <a:lnTo>
                  <a:pt x="11096" y="1937641"/>
                </a:lnTo>
                <a:lnTo>
                  <a:pt x="11570" y="1928642"/>
                </a:lnTo>
                <a:cubicBezTo>
                  <a:pt x="126328" y="845353"/>
                  <a:pt x="1080652" y="0"/>
                  <a:pt x="2240934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3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환경 및 기능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01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A3ADEDC-43F6-488E-85D2-EC2423EF1F7F}"/>
              </a:ext>
            </a:extLst>
          </p:cNvPr>
          <p:cNvSpPr/>
          <p:nvPr/>
        </p:nvSpPr>
        <p:spPr>
          <a:xfrm>
            <a:off x="474507" y="1560392"/>
            <a:ext cx="4352324" cy="4300762"/>
          </a:xfrm>
          <a:custGeom>
            <a:avLst/>
            <a:gdLst>
              <a:gd name="connsiteX0" fmla="*/ 11096 w 4481868"/>
              <a:gd name="connsiteY0" fmla="*/ 1937641 h 4296584"/>
              <a:gd name="connsiteX1" fmla="*/ 74 w 4481868"/>
              <a:gd name="connsiteY1" fmla="*/ 2146886 h 4296584"/>
              <a:gd name="connsiteX2" fmla="*/ 0 w 4481868"/>
              <a:gd name="connsiteY2" fmla="*/ 2145496 h 4296584"/>
              <a:gd name="connsiteX3" fmla="*/ 11067 w 4481868"/>
              <a:gd name="connsiteY3" fmla="*/ 1937821 h 4296584"/>
              <a:gd name="connsiteX4" fmla="*/ 2240934 w 4481868"/>
              <a:gd name="connsiteY4" fmla="*/ 0 h 4296584"/>
              <a:gd name="connsiteX5" fmla="*/ 4481868 w 4481868"/>
              <a:gd name="connsiteY5" fmla="*/ 2148292 h 4296584"/>
              <a:gd name="connsiteX6" fmla="*/ 2240934 w 4481868"/>
              <a:gd name="connsiteY6" fmla="*/ 4296584 h 4296584"/>
              <a:gd name="connsiteX7" fmla="*/ 0 w 4481868"/>
              <a:gd name="connsiteY7" fmla="*/ 2148292 h 4296584"/>
              <a:gd name="connsiteX8" fmla="*/ 74 w 4481868"/>
              <a:gd name="connsiteY8" fmla="*/ 2146886 h 4296584"/>
              <a:gd name="connsiteX9" fmla="*/ 11067 w 4481868"/>
              <a:gd name="connsiteY9" fmla="*/ 2353171 h 4296584"/>
              <a:gd name="connsiteX10" fmla="*/ 2143498 w 4481868"/>
              <a:gd name="connsiteY10" fmla="*/ 4176663 h 4296584"/>
              <a:gd name="connsiteX11" fmla="*/ 4286996 w 4481868"/>
              <a:gd name="connsiteY11" fmla="*/ 2145496 h 4296584"/>
              <a:gd name="connsiteX12" fmla="*/ 2143498 w 4481868"/>
              <a:gd name="connsiteY12" fmla="*/ 114329 h 4296584"/>
              <a:gd name="connsiteX13" fmla="*/ 43549 w 4481868"/>
              <a:gd name="connsiteY13" fmla="*/ 1736145 h 4296584"/>
              <a:gd name="connsiteX14" fmla="*/ 11096 w 4481868"/>
              <a:gd name="connsiteY14" fmla="*/ 1937641 h 4296584"/>
              <a:gd name="connsiteX15" fmla="*/ 11570 w 4481868"/>
              <a:gd name="connsiteY15" fmla="*/ 1928642 h 4296584"/>
              <a:gd name="connsiteX16" fmla="*/ 2240934 w 4481868"/>
              <a:gd name="connsiteY16" fmla="*/ 0 h 429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1868" h="4296584">
                <a:moveTo>
                  <a:pt x="11096" y="1937641"/>
                </a:moveTo>
                <a:lnTo>
                  <a:pt x="74" y="2146886"/>
                </a:lnTo>
                <a:lnTo>
                  <a:pt x="0" y="2145496"/>
                </a:lnTo>
                <a:cubicBezTo>
                  <a:pt x="0" y="2075385"/>
                  <a:pt x="3749" y="2006103"/>
                  <a:pt x="11067" y="1937821"/>
                </a:cubicBezTo>
                <a:close/>
                <a:moveTo>
                  <a:pt x="2240934" y="0"/>
                </a:moveTo>
                <a:cubicBezTo>
                  <a:pt x="3478568" y="0"/>
                  <a:pt x="4481868" y="961823"/>
                  <a:pt x="4481868" y="2148292"/>
                </a:cubicBezTo>
                <a:cubicBezTo>
                  <a:pt x="4481868" y="3334761"/>
                  <a:pt x="3478568" y="4296584"/>
                  <a:pt x="2240934" y="4296584"/>
                </a:cubicBezTo>
                <a:cubicBezTo>
                  <a:pt x="1003300" y="4296584"/>
                  <a:pt x="0" y="3334761"/>
                  <a:pt x="0" y="2148292"/>
                </a:cubicBezTo>
                <a:lnTo>
                  <a:pt x="74" y="2146886"/>
                </a:lnTo>
                <a:lnTo>
                  <a:pt x="11067" y="2353171"/>
                </a:lnTo>
                <a:cubicBezTo>
                  <a:pt x="120836" y="3377400"/>
                  <a:pt x="1033666" y="4176663"/>
                  <a:pt x="2143498" y="4176663"/>
                </a:cubicBezTo>
                <a:cubicBezTo>
                  <a:pt x="3327319" y="4176663"/>
                  <a:pt x="4286996" y="3267279"/>
                  <a:pt x="4286996" y="2145496"/>
                </a:cubicBezTo>
                <a:cubicBezTo>
                  <a:pt x="4286996" y="1023713"/>
                  <a:pt x="3327319" y="114329"/>
                  <a:pt x="2143498" y="114329"/>
                </a:cubicBezTo>
                <a:cubicBezTo>
                  <a:pt x="1107655" y="114329"/>
                  <a:pt x="243422" y="810576"/>
                  <a:pt x="43549" y="1736145"/>
                </a:cubicBezTo>
                <a:lnTo>
                  <a:pt x="11096" y="1937641"/>
                </a:lnTo>
                <a:lnTo>
                  <a:pt x="11570" y="1928642"/>
                </a:lnTo>
                <a:cubicBezTo>
                  <a:pt x="126328" y="845353"/>
                  <a:pt x="1080652" y="0"/>
                  <a:pt x="2240934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89029-4665-466E-B823-B4FC56117319}"/>
              </a:ext>
            </a:extLst>
          </p:cNvPr>
          <p:cNvSpPr/>
          <p:nvPr/>
        </p:nvSpPr>
        <p:spPr>
          <a:xfrm>
            <a:off x="4963292" y="1849229"/>
            <a:ext cx="5820626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●  </a:t>
            </a: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JSP </a:t>
            </a: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페이지 모듈화를 활용해 페이지 네비게이션 바 구현 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1405003-CE7C-46F6-944B-5C5D55D1B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91" y="2594325"/>
            <a:ext cx="998335" cy="6311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B385F7-620A-4C50-96B5-D9802C25C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78" y="2038209"/>
            <a:ext cx="1582854" cy="6060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9A5CFC-4483-4371-A02C-29A72788A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84" y="2594325"/>
            <a:ext cx="789144" cy="10452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2C961D8-E0A4-4A59-8950-801364A64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40" y="3062869"/>
            <a:ext cx="1383574" cy="10931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F0F1E0C-EA01-4E1A-9F51-4EE13123D9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27" y="3901043"/>
            <a:ext cx="998335" cy="642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6ECE8D6-5764-4889-A03B-0515F9E92B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6" y="4074232"/>
            <a:ext cx="1538046" cy="64226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BAB893-3C76-465A-BCE1-31DFE914AB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40" y="4886779"/>
            <a:ext cx="1383574" cy="65537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858BA3-C656-438E-9E10-35ACADE63445}"/>
              </a:ext>
            </a:extLst>
          </p:cNvPr>
          <p:cNvSpPr/>
          <p:nvPr/>
        </p:nvSpPr>
        <p:spPr>
          <a:xfrm>
            <a:off x="5512934" y="2595352"/>
            <a:ext cx="5820626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●  </a:t>
            </a: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연동 </a:t>
            </a: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스프링데이터 </a:t>
            </a: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JPA &amp;  </a:t>
            </a:r>
            <a:r>
              <a:rPr lang="en-US" altLang="ko-KR" sz="15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MySqL</a:t>
            </a: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E144CC-C388-49DE-910B-7DDC090E41CD}"/>
              </a:ext>
            </a:extLst>
          </p:cNvPr>
          <p:cNvSpPr/>
          <p:nvPr/>
        </p:nvSpPr>
        <p:spPr>
          <a:xfrm>
            <a:off x="5831682" y="3425655"/>
            <a:ext cx="5820626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●  각 페이지에 대한 소 메뉴 바 구현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8D764-3955-4184-AF27-89E0D32AB5FB}"/>
              </a:ext>
            </a:extLst>
          </p:cNvPr>
          <p:cNvSpPr/>
          <p:nvPr/>
        </p:nvSpPr>
        <p:spPr>
          <a:xfrm>
            <a:off x="5512934" y="4231216"/>
            <a:ext cx="5820626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●  부트스트랩을 사용해 이미지 슬라이드 구현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6762BB-5DC7-4F64-9A33-C8F2DD85AC0E}"/>
              </a:ext>
            </a:extLst>
          </p:cNvPr>
          <p:cNvSpPr/>
          <p:nvPr/>
        </p:nvSpPr>
        <p:spPr>
          <a:xfrm>
            <a:off x="4963292" y="4886779"/>
            <a:ext cx="6076380" cy="74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●  여행정보에 대한 데이터</a:t>
            </a: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여행 지역마다 다른 가격을 출력하기위한 조인 쿼리 작성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7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02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 rot="5400000">
            <a:off x="4207864" y="1750972"/>
            <a:ext cx="477305" cy="248488"/>
            <a:chOff x="9780360" y="2269703"/>
            <a:chExt cx="814226" cy="423891"/>
          </a:xfrm>
          <a:solidFill>
            <a:srgbClr val="FE3401"/>
          </a:solidFill>
        </p:grpSpPr>
        <p:sp>
          <p:nvSpPr>
            <p:cNvPr id="61" name="모서리가 둥근 직사각형 60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3025972" y="4534310"/>
            <a:ext cx="264290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USECASE</a:t>
            </a:r>
          </a:p>
        </p:txBody>
      </p:sp>
      <p:sp>
        <p:nvSpPr>
          <p:cNvPr id="64" name="타원 63"/>
          <p:cNvSpPr/>
          <p:nvPr/>
        </p:nvSpPr>
        <p:spPr>
          <a:xfrm>
            <a:off x="3820608" y="2529399"/>
            <a:ext cx="1259016" cy="1259016"/>
          </a:xfrm>
          <a:prstGeom prst="ellipse">
            <a:avLst/>
          </a:prstGeom>
          <a:solidFill>
            <a:srgbClr val="FE9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02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65" name="자유형 64"/>
          <p:cNvSpPr/>
          <p:nvPr/>
        </p:nvSpPr>
        <p:spPr>
          <a:xfrm>
            <a:off x="4450116" y="2428657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rgbClr val="FE6B1E"/>
          </a:solidFill>
          <a:ln>
            <a:solidFill>
              <a:srgbClr val="FE3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 65"/>
          <p:cNvSpPr/>
          <p:nvPr/>
        </p:nvSpPr>
        <p:spPr>
          <a:xfrm>
            <a:off x="3719866" y="2428839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7" name="직선 연결선 66"/>
          <p:cNvCxnSpPr>
            <a:stCxn id="65" idx="0"/>
            <a:endCxn id="61" idx="3"/>
          </p:cNvCxnSpPr>
          <p:nvPr/>
        </p:nvCxnSpPr>
        <p:spPr>
          <a:xfrm flipH="1" flipV="1">
            <a:off x="4446516" y="2113869"/>
            <a:ext cx="3600" cy="314788"/>
          </a:xfrm>
          <a:prstGeom prst="line">
            <a:avLst/>
          </a:prstGeom>
          <a:ln w="19050">
            <a:solidFill>
              <a:srgbClr val="FE3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4446516" y="3888975"/>
            <a:ext cx="0" cy="504000"/>
          </a:xfrm>
          <a:prstGeom prst="line">
            <a:avLst/>
          </a:prstGeom>
          <a:ln w="6350">
            <a:solidFill>
              <a:srgbClr val="FE340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그룹 131"/>
          <p:cNvGrpSpPr/>
          <p:nvPr/>
        </p:nvGrpSpPr>
        <p:grpSpPr>
          <a:xfrm rot="5400000">
            <a:off x="1417574" y="1750971"/>
            <a:ext cx="477305" cy="248488"/>
            <a:chOff x="9780360" y="2269703"/>
            <a:chExt cx="814226" cy="423891"/>
          </a:xfrm>
          <a:solidFill>
            <a:srgbClr val="E6E8F5"/>
          </a:solidFill>
        </p:grpSpPr>
        <p:sp>
          <p:nvSpPr>
            <p:cNvPr id="133" name="모서리가 둥근 직사각형 132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235682" y="4534309"/>
            <a:ext cx="2642907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 배경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환경 및 기능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1030318" y="2529398"/>
            <a:ext cx="1259016" cy="1259016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37" name="자유형 136"/>
          <p:cNvSpPr/>
          <p:nvPr/>
        </p:nvSpPr>
        <p:spPr>
          <a:xfrm>
            <a:off x="1659826" y="2428656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rgbClr val="4D5C71"/>
          </a:solidFill>
          <a:ln>
            <a:solidFill>
              <a:srgbClr val="4D5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8" name="자유형 137"/>
          <p:cNvSpPr/>
          <p:nvPr/>
        </p:nvSpPr>
        <p:spPr>
          <a:xfrm>
            <a:off x="929576" y="2428838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39" name="직선 연결선 138"/>
          <p:cNvCxnSpPr>
            <a:stCxn id="137" idx="0"/>
            <a:endCxn id="133" idx="3"/>
          </p:cNvCxnSpPr>
          <p:nvPr/>
        </p:nvCxnSpPr>
        <p:spPr>
          <a:xfrm flipH="1" flipV="1">
            <a:off x="1656226" y="2113868"/>
            <a:ext cx="3600" cy="314788"/>
          </a:xfrm>
          <a:prstGeom prst="line">
            <a:avLst/>
          </a:prstGeom>
          <a:ln w="19050">
            <a:solidFill>
              <a:srgbClr val="4D5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flipV="1">
            <a:off x="1656226" y="3888974"/>
            <a:ext cx="0" cy="504000"/>
          </a:xfrm>
          <a:prstGeom prst="line">
            <a:avLst/>
          </a:prstGeom>
          <a:ln w="6350">
            <a:solidFill>
              <a:srgbClr val="D9D9D9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/>
          <p:cNvGrpSpPr/>
          <p:nvPr/>
        </p:nvGrpSpPr>
        <p:grpSpPr>
          <a:xfrm rot="5400000">
            <a:off x="6758302" y="1750971"/>
            <a:ext cx="477305" cy="248488"/>
            <a:chOff x="9780360" y="2269703"/>
            <a:chExt cx="814226" cy="423891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5576410" y="4534309"/>
            <a:ext cx="264290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E-R DIAGRAM</a:t>
            </a:r>
          </a:p>
        </p:txBody>
      </p:sp>
      <p:sp>
        <p:nvSpPr>
          <p:cNvPr id="145" name="타원 144"/>
          <p:cNvSpPr/>
          <p:nvPr/>
        </p:nvSpPr>
        <p:spPr>
          <a:xfrm>
            <a:off x="6371046" y="2529398"/>
            <a:ext cx="1259016" cy="1259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03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46" name="자유형 145"/>
          <p:cNvSpPr/>
          <p:nvPr/>
        </p:nvSpPr>
        <p:spPr>
          <a:xfrm>
            <a:off x="7000554" y="2428656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7" name="자유형 146"/>
          <p:cNvSpPr/>
          <p:nvPr/>
        </p:nvSpPr>
        <p:spPr>
          <a:xfrm>
            <a:off x="6270304" y="2428838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8" name="직선 연결선 147"/>
          <p:cNvCxnSpPr>
            <a:stCxn id="146" idx="0"/>
            <a:endCxn id="142" idx="3"/>
          </p:cNvCxnSpPr>
          <p:nvPr/>
        </p:nvCxnSpPr>
        <p:spPr>
          <a:xfrm flipH="1" flipV="1">
            <a:off x="6996954" y="2113868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 flipV="1">
            <a:off x="6996954" y="3888974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8670CA-BE2B-483A-B56A-FF5961954EF0}"/>
              </a:ext>
            </a:extLst>
          </p:cNvPr>
          <p:cNvGrpSpPr/>
          <p:nvPr/>
        </p:nvGrpSpPr>
        <p:grpSpPr>
          <a:xfrm rot="5400000">
            <a:off x="9873282" y="1750789"/>
            <a:ext cx="477305" cy="248488"/>
            <a:chOff x="9780360" y="2269703"/>
            <a:chExt cx="814226" cy="423891"/>
          </a:xfrm>
        </p:grpSpPr>
        <p:sp>
          <p:nvSpPr>
            <p:cNvPr id="34" name="모서리가 둥근 직사각형 141">
              <a:extLst>
                <a:ext uri="{FF2B5EF4-FFF2-40B4-BE49-F238E27FC236}">
                  <a16:creationId xmlns:a16="http://schemas.microsoft.com/office/drawing/2014/main" id="{6B163BAD-C6AE-4650-9E84-70EEB6762E58}"/>
                </a:ext>
              </a:extLst>
            </p:cNvPr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8A4E207-1EAD-4D86-9B96-9ABD8CF81BE2}"/>
                </a:ext>
              </a:extLst>
            </p:cNvPr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E94B307C-A187-4ECC-8210-EB84BAFBFFF6}"/>
              </a:ext>
            </a:extLst>
          </p:cNvPr>
          <p:cNvSpPr/>
          <p:nvPr/>
        </p:nvSpPr>
        <p:spPr>
          <a:xfrm>
            <a:off x="9486026" y="2529216"/>
            <a:ext cx="1259016" cy="1259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04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38" name="자유형 145">
            <a:extLst>
              <a:ext uri="{FF2B5EF4-FFF2-40B4-BE49-F238E27FC236}">
                <a16:creationId xmlns:a16="http://schemas.microsoft.com/office/drawing/2014/main" id="{B76B84B6-FE86-4051-A8B9-0363DB1DBE3F}"/>
              </a:ext>
            </a:extLst>
          </p:cNvPr>
          <p:cNvSpPr/>
          <p:nvPr/>
        </p:nvSpPr>
        <p:spPr>
          <a:xfrm>
            <a:off x="10115534" y="2428474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 146">
            <a:extLst>
              <a:ext uri="{FF2B5EF4-FFF2-40B4-BE49-F238E27FC236}">
                <a16:creationId xmlns:a16="http://schemas.microsoft.com/office/drawing/2014/main" id="{E5B52EDF-9737-498A-B116-3DA0D55CCE88}"/>
              </a:ext>
            </a:extLst>
          </p:cNvPr>
          <p:cNvSpPr/>
          <p:nvPr/>
        </p:nvSpPr>
        <p:spPr>
          <a:xfrm>
            <a:off x="9385284" y="2428656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5160A16-3E0F-4B5F-8DC4-3D5BB461082C}"/>
              </a:ext>
            </a:extLst>
          </p:cNvPr>
          <p:cNvCxnSpPr>
            <a:stCxn id="38" idx="0"/>
            <a:endCxn id="34" idx="3"/>
          </p:cNvCxnSpPr>
          <p:nvPr/>
        </p:nvCxnSpPr>
        <p:spPr>
          <a:xfrm flipH="1" flipV="1">
            <a:off x="10111934" y="2113686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BB2E833-5C5F-4C1E-BC9C-21078AE7A064}"/>
              </a:ext>
            </a:extLst>
          </p:cNvPr>
          <p:cNvCxnSpPr>
            <a:cxnSpLocks/>
          </p:cNvCxnSpPr>
          <p:nvPr/>
        </p:nvCxnSpPr>
        <p:spPr>
          <a:xfrm flipV="1">
            <a:off x="10111934" y="3888792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12BF76-4368-4269-B5C0-244C331960DC}"/>
              </a:ext>
            </a:extLst>
          </p:cNvPr>
          <p:cNvSpPr/>
          <p:nvPr/>
        </p:nvSpPr>
        <p:spPr>
          <a:xfrm>
            <a:off x="8691390" y="4534127"/>
            <a:ext cx="2642907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화면설계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느낀 점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향후 보완사항 </a:t>
            </a:r>
          </a:p>
        </p:txBody>
      </p:sp>
    </p:spTree>
    <p:extLst>
      <p:ext uri="{BB962C8B-B14F-4D97-AF65-F5344CB8AC3E}">
        <p14:creationId xmlns:p14="http://schemas.microsoft.com/office/powerpoint/2010/main" val="84725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USECASE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02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F0E2D5-C462-4A90-92D4-F30574651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74" y="1551272"/>
            <a:ext cx="92583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2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03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 rot="5400000">
            <a:off x="4207864" y="1750972"/>
            <a:ext cx="477305" cy="248488"/>
            <a:chOff x="9780360" y="2269703"/>
            <a:chExt cx="814226" cy="423891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3025972" y="4534310"/>
            <a:ext cx="264290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USECASE</a:t>
            </a:r>
          </a:p>
        </p:txBody>
      </p:sp>
      <p:sp>
        <p:nvSpPr>
          <p:cNvPr id="64" name="타원 63"/>
          <p:cNvSpPr/>
          <p:nvPr/>
        </p:nvSpPr>
        <p:spPr>
          <a:xfrm>
            <a:off x="3820608" y="2529399"/>
            <a:ext cx="1259016" cy="1259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02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65" name="자유형 64"/>
          <p:cNvSpPr/>
          <p:nvPr/>
        </p:nvSpPr>
        <p:spPr>
          <a:xfrm>
            <a:off x="4450116" y="2428657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 65"/>
          <p:cNvSpPr/>
          <p:nvPr/>
        </p:nvSpPr>
        <p:spPr>
          <a:xfrm>
            <a:off x="3719866" y="2428839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67" name="직선 연결선 66"/>
          <p:cNvCxnSpPr>
            <a:stCxn id="65" idx="0"/>
            <a:endCxn id="61" idx="3"/>
          </p:cNvCxnSpPr>
          <p:nvPr/>
        </p:nvCxnSpPr>
        <p:spPr>
          <a:xfrm flipH="1" flipV="1">
            <a:off x="4446516" y="2113869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4446516" y="3888975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그룹 131"/>
          <p:cNvGrpSpPr/>
          <p:nvPr/>
        </p:nvGrpSpPr>
        <p:grpSpPr>
          <a:xfrm rot="5400000">
            <a:off x="1417574" y="1750971"/>
            <a:ext cx="477305" cy="248488"/>
            <a:chOff x="9780360" y="2269703"/>
            <a:chExt cx="814226" cy="423891"/>
          </a:xfrm>
        </p:grpSpPr>
        <p:sp>
          <p:nvSpPr>
            <p:cNvPr id="133" name="모서리가 둥근 직사각형 132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235682" y="4534309"/>
            <a:ext cx="2642907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 배경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환경 및 기능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1030318" y="2529398"/>
            <a:ext cx="1259016" cy="1259016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37" name="자유형 136"/>
          <p:cNvSpPr/>
          <p:nvPr/>
        </p:nvSpPr>
        <p:spPr>
          <a:xfrm>
            <a:off x="1659826" y="2428656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4D5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8" name="자유형 137"/>
          <p:cNvSpPr/>
          <p:nvPr/>
        </p:nvSpPr>
        <p:spPr>
          <a:xfrm>
            <a:off x="929576" y="2428838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39" name="직선 연결선 138"/>
          <p:cNvCxnSpPr>
            <a:stCxn id="137" idx="0"/>
            <a:endCxn id="133" idx="3"/>
          </p:cNvCxnSpPr>
          <p:nvPr/>
        </p:nvCxnSpPr>
        <p:spPr>
          <a:xfrm flipH="1" flipV="1">
            <a:off x="1656226" y="2113868"/>
            <a:ext cx="3600" cy="314788"/>
          </a:xfrm>
          <a:prstGeom prst="line">
            <a:avLst/>
          </a:prstGeom>
          <a:ln w="19050">
            <a:solidFill>
              <a:srgbClr val="4D5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flipV="1">
            <a:off x="1656226" y="3888974"/>
            <a:ext cx="0" cy="504000"/>
          </a:xfrm>
          <a:prstGeom prst="line">
            <a:avLst/>
          </a:prstGeom>
          <a:ln w="6350">
            <a:solidFill>
              <a:srgbClr val="D9D9D9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/>
          <p:cNvGrpSpPr/>
          <p:nvPr/>
        </p:nvGrpSpPr>
        <p:grpSpPr>
          <a:xfrm rot="5400000">
            <a:off x="6758302" y="1750971"/>
            <a:ext cx="477305" cy="248488"/>
            <a:chOff x="9780360" y="2269703"/>
            <a:chExt cx="814226" cy="423891"/>
          </a:xfrm>
          <a:solidFill>
            <a:srgbClr val="FE3401"/>
          </a:solidFill>
        </p:grpSpPr>
        <p:sp>
          <p:nvSpPr>
            <p:cNvPr id="142" name="모서리가 둥근 직사각형 141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5576410" y="4534309"/>
            <a:ext cx="264290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E-R DIAGRAM</a:t>
            </a:r>
          </a:p>
        </p:txBody>
      </p:sp>
      <p:sp>
        <p:nvSpPr>
          <p:cNvPr id="145" name="타원 144"/>
          <p:cNvSpPr/>
          <p:nvPr/>
        </p:nvSpPr>
        <p:spPr>
          <a:xfrm>
            <a:off x="6371046" y="2529398"/>
            <a:ext cx="1259016" cy="1259016"/>
          </a:xfrm>
          <a:prstGeom prst="ellipse">
            <a:avLst/>
          </a:prstGeom>
          <a:solidFill>
            <a:srgbClr val="FE9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03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46" name="자유형 145"/>
          <p:cNvSpPr/>
          <p:nvPr/>
        </p:nvSpPr>
        <p:spPr>
          <a:xfrm>
            <a:off x="7000554" y="2428656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rgbClr val="FE6B1E"/>
          </a:solidFill>
          <a:ln>
            <a:solidFill>
              <a:srgbClr val="FE3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7" name="자유형 146"/>
          <p:cNvSpPr/>
          <p:nvPr/>
        </p:nvSpPr>
        <p:spPr>
          <a:xfrm>
            <a:off x="6270304" y="2428838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8" name="직선 연결선 147"/>
          <p:cNvCxnSpPr>
            <a:stCxn id="146" idx="0"/>
            <a:endCxn id="142" idx="3"/>
          </p:cNvCxnSpPr>
          <p:nvPr/>
        </p:nvCxnSpPr>
        <p:spPr>
          <a:xfrm flipH="1" flipV="1">
            <a:off x="6996954" y="2113868"/>
            <a:ext cx="3600" cy="314788"/>
          </a:xfrm>
          <a:prstGeom prst="line">
            <a:avLst/>
          </a:prstGeom>
          <a:ln w="19050">
            <a:solidFill>
              <a:srgbClr val="FE3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 flipV="1">
            <a:off x="6996954" y="3888974"/>
            <a:ext cx="0" cy="504000"/>
          </a:xfrm>
          <a:prstGeom prst="line">
            <a:avLst/>
          </a:prstGeom>
          <a:ln w="6350">
            <a:solidFill>
              <a:srgbClr val="FE340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8670CA-BE2B-483A-B56A-FF5961954EF0}"/>
              </a:ext>
            </a:extLst>
          </p:cNvPr>
          <p:cNvGrpSpPr/>
          <p:nvPr/>
        </p:nvGrpSpPr>
        <p:grpSpPr>
          <a:xfrm rot="5400000">
            <a:off x="9873282" y="1750789"/>
            <a:ext cx="477305" cy="248488"/>
            <a:chOff x="9780360" y="2269703"/>
            <a:chExt cx="814226" cy="423891"/>
          </a:xfrm>
        </p:grpSpPr>
        <p:sp>
          <p:nvSpPr>
            <p:cNvPr id="34" name="모서리가 둥근 직사각형 141">
              <a:extLst>
                <a:ext uri="{FF2B5EF4-FFF2-40B4-BE49-F238E27FC236}">
                  <a16:creationId xmlns:a16="http://schemas.microsoft.com/office/drawing/2014/main" id="{6B163BAD-C6AE-4650-9E84-70EEB6762E58}"/>
                </a:ext>
              </a:extLst>
            </p:cNvPr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E6E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8A4E207-1EAD-4D86-9B96-9ABD8CF81BE2}"/>
                </a:ext>
              </a:extLst>
            </p:cNvPr>
            <p:cNvSpPr/>
            <p:nvPr/>
          </p:nvSpPr>
          <p:spPr>
            <a:xfrm>
              <a:off x="9780360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E94B307C-A187-4ECC-8210-EB84BAFBFFF6}"/>
              </a:ext>
            </a:extLst>
          </p:cNvPr>
          <p:cNvSpPr/>
          <p:nvPr/>
        </p:nvSpPr>
        <p:spPr>
          <a:xfrm>
            <a:off x="9486026" y="2529216"/>
            <a:ext cx="1259016" cy="1259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STEP</a:t>
            </a:r>
          </a:p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04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38" name="자유형 145">
            <a:extLst>
              <a:ext uri="{FF2B5EF4-FFF2-40B4-BE49-F238E27FC236}">
                <a16:creationId xmlns:a16="http://schemas.microsoft.com/office/drawing/2014/main" id="{B76B84B6-FE86-4051-A8B9-0363DB1DBE3F}"/>
              </a:ext>
            </a:extLst>
          </p:cNvPr>
          <p:cNvSpPr/>
          <p:nvPr/>
        </p:nvSpPr>
        <p:spPr>
          <a:xfrm>
            <a:off x="10115534" y="2428474"/>
            <a:ext cx="730250" cy="1460500"/>
          </a:xfrm>
          <a:custGeom>
            <a:avLst/>
            <a:gdLst>
              <a:gd name="connsiteX0" fmla="*/ 0 w 730250"/>
              <a:gd name="connsiteY0" fmla="*/ 0 h 1460500"/>
              <a:gd name="connsiteX1" fmla="*/ 730250 w 730250"/>
              <a:gd name="connsiteY1" fmla="*/ 730250 h 1460500"/>
              <a:gd name="connsiteX2" fmla="*/ 0 w 730250"/>
              <a:gd name="connsiteY2" fmla="*/ 1460500 h 1460500"/>
              <a:gd name="connsiteX3" fmla="*/ 0 w 730250"/>
              <a:gd name="connsiteY3" fmla="*/ 1454541 h 1460500"/>
              <a:gd name="connsiteX4" fmla="*/ 724291 w 730250"/>
              <a:gd name="connsiteY4" fmla="*/ 730250 h 1460500"/>
              <a:gd name="connsiteX5" fmla="*/ 0 w 730250"/>
              <a:gd name="connsiteY5" fmla="*/ 5959 h 1460500"/>
              <a:gd name="connsiteX6" fmla="*/ 0 w 730250"/>
              <a:gd name="connsiteY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460500">
                <a:moveTo>
                  <a:pt x="0" y="0"/>
                </a:moveTo>
                <a:cubicBezTo>
                  <a:pt x="403306" y="0"/>
                  <a:pt x="730250" y="326944"/>
                  <a:pt x="730250" y="730250"/>
                </a:cubicBezTo>
                <a:cubicBezTo>
                  <a:pt x="730250" y="1133556"/>
                  <a:pt x="403306" y="1460500"/>
                  <a:pt x="0" y="1460500"/>
                </a:cubicBezTo>
                <a:lnTo>
                  <a:pt x="0" y="1454541"/>
                </a:lnTo>
                <a:cubicBezTo>
                  <a:pt x="400015" y="1454541"/>
                  <a:pt x="724291" y="1130265"/>
                  <a:pt x="724291" y="730250"/>
                </a:cubicBezTo>
                <a:cubicBezTo>
                  <a:pt x="724291" y="330235"/>
                  <a:pt x="400015" y="5959"/>
                  <a:pt x="0" y="59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 146">
            <a:extLst>
              <a:ext uri="{FF2B5EF4-FFF2-40B4-BE49-F238E27FC236}">
                <a16:creationId xmlns:a16="http://schemas.microsoft.com/office/drawing/2014/main" id="{E5B52EDF-9737-498A-B116-3DA0D55CCE88}"/>
              </a:ext>
            </a:extLst>
          </p:cNvPr>
          <p:cNvSpPr/>
          <p:nvPr/>
        </p:nvSpPr>
        <p:spPr>
          <a:xfrm>
            <a:off x="9385284" y="2428656"/>
            <a:ext cx="726650" cy="1460136"/>
          </a:xfrm>
          <a:custGeom>
            <a:avLst/>
            <a:gdLst>
              <a:gd name="connsiteX0" fmla="*/ 726650 w 726650"/>
              <a:gd name="connsiteY0" fmla="*/ 0 h 1460136"/>
              <a:gd name="connsiteX1" fmla="*/ 726650 w 726650"/>
              <a:gd name="connsiteY1" fmla="*/ 5959 h 1460136"/>
              <a:gd name="connsiteX2" fmla="*/ 656195 w 726650"/>
              <a:gd name="connsiteY2" fmla="*/ 9516 h 1460136"/>
              <a:gd name="connsiteX3" fmla="*/ 5959 w 726650"/>
              <a:gd name="connsiteY3" fmla="*/ 730068 h 1460136"/>
              <a:gd name="connsiteX4" fmla="*/ 656195 w 726650"/>
              <a:gd name="connsiteY4" fmla="*/ 1450620 h 1460136"/>
              <a:gd name="connsiteX5" fmla="*/ 726650 w 726650"/>
              <a:gd name="connsiteY5" fmla="*/ 1454177 h 1460136"/>
              <a:gd name="connsiteX6" fmla="*/ 726650 w 726650"/>
              <a:gd name="connsiteY6" fmla="*/ 1460136 h 1460136"/>
              <a:gd name="connsiteX7" fmla="*/ 655586 w 726650"/>
              <a:gd name="connsiteY7" fmla="*/ 1456548 h 1460136"/>
              <a:gd name="connsiteX8" fmla="*/ 0 w 726650"/>
              <a:gd name="connsiteY8" fmla="*/ 730068 h 1460136"/>
              <a:gd name="connsiteX9" fmla="*/ 655586 w 726650"/>
              <a:gd name="connsiteY9" fmla="*/ 3588 h 1460136"/>
              <a:gd name="connsiteX10" fmla="*/ 726650 w 726650"/>
              <a:gd name="connsiteY10" fmla="*/ 0 h 146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6650" h="1460136">
                <a:moveTo>
                  <a:pt x="726650" y="0"/>
                </a:moveTo>
                <a:lnTo>
                  <a:pt x="726650" y="5959"/>
                </a:lnTo>
                <a:lnTo>
                  <a:pt x="656195" y="9516"/>
                </a:lnTo>
                <a:cubicBezTo>
                  <a:pt x="290967" y="46607"/>
                  <a:pt x="5959" y="355054"/>
                  <a:pt x="5959" y="730068"/>
                </a:cubicBezTo>
                <a:cubicBezTo>
                  <a:pt x="5959" y="1105082"/>
                  <a:pt x="290967" y="1413529"/>
                  <a:pt x="656195" y="1450620"/>
                </a:cubicBezTo>
                <a:lnTo>
                  <a:pt x="726650" y="1454177"/>
                </a:lnTo>
                <a:lnTo>
                  <a:pt x="726650" y="1460136"/>
                </a:lnTo>
                <a:lnTo>
                  <a:pt x="655586" y="1456548"/>
                </a:lnTo>
                <a:cubicBezTo>
                  <a:pt x="287353" y="1419152"/>
                  <a:pt x="0" y="1108168"/>
                  <a:pt x="0" y="730068"/>
                </a:cubicBezTo>
                <a:cubicBezTo>
                  <a:pt x="0" y="351969"/>
                  <a:pt x="287353" y="40984"/>
                  <a:pt x="655586" y="3588"/>
                </a:cubicBezTo>
                <a:lnTo>
                  <a:pt x="72665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5160A16-3E0F-4B5F-8DC4-3D5BB461082C}"/>
              </a:ext>
            </a:extLst>
          </p:cNvPr>
          <p:cNvCxnSpPr>
            <a:stCxn id="38" idx="0"/>
            <a:endCxn id="34" idx="3"/>
          </p:cNvCxnSpPr>
          <p:nvPr/>
        </p:nvCxnSpPr>
        <p:spPr>
          <a:xfrm flipH="1" flipV="1">
            <a:off x="10111934" y="2113686"/>
            <a:ext cx="3600" cy="3147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BB2E833-5C5F-4C1E-BC9C-21078AE7A064}"/>
              </a:ext>
            </a:extLst>
          </p:cNvPr>
          <p:cNvCxnSpPr>
            <a:cxnSpLocks/>
          </p:cNvCxnSpPr>
          <p:nvPr/>
        </p:nvCxnSpPr>
        <p:spPr>
          <a:xfrm flipV="1">
            <a:off x="10111934" y="3888792"/>
            <a:ext cx="0" cy="504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60786F6-2561-4858-A5CF-ED600E13E9FE}"/>
              </a:ext>
            </a:extLst>
          </p:cNvPr>
          <p:cNvSpPr/>
          <p:nvPr/>
        </p:nvSpPr>
        <p:spPr>
          <a:xfrm>
            <a:off x="8691390" y="4534127"/>
            <a:ext cx="2642907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화면설계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느낀 점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향후 보완사항 </a:t>
            </a:r>
          </a:p>
        </p:txBody>
      </p:sp>
    </p:spTree>
    <p:extLst>
      <p:ext uri="{BB962C8B-B14F-4D97-AF65-F5344CB8AC3E}">
        <p14:creationId xmlns:p14="http://schemas.microsoft.com/office/powerpoint/2010/main" val="61434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pattFill prst="wdUpDiag">
            <a:fgClr>
              <a:srgbClr val="FE935E"/>
            </a:fgClr>
            <a:bgClr>
              <a:srgbClr val="FE6B1E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ect">
            <a:avLst/>
          </a:prstGeom>
          <a:solidFill>
            <a:schemeClr val="bg1"/>
          </a:solidFill>
          <a:ln w="412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E-R DIAGRAM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</a:rPr>
              <a:t>Spring-legacy project</a:t>
            </a: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DC34DE-026D-40D6-BEB1-A3325EAB07A6}"/>
              </a:ext>
            </a:extLst>
          </p:cNvPr>
          <p:cNvCxnSpPr>
            <a:cxnSpLocks/>
          </p:cNvCxnSpPr>
          <p:nvPr/>
        </p:nvCxnSpPr>
        <p:spPr>
          <a:xfrm>
            <a:off x="464024" y="354842"/>
            <a:ext cx="11177801" cy="0"/>
          </a:xfrm>
          <a:prstGeom prst="line">
            <a:avLst/>
          </a:prstGeom>
          <a:ln w="22225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E23D23E-E079-4BEF-949B-4D17A8828F71}"/>
              </a:ext>
            </a:extLst>
          </p:cNvPr>
          <p:cNvSpPr/>
          <p:nvPr/>
        </p:nvSpPr>
        <p:spPr>
          <a:xfrm>
            <a:off x="279637" y="170455"/>
            <a:ext cx="368774" cy="368774"/>
          </a:xfrm>
          <a:prstGeom prst="ellipse">
            <a:avLst/>
          </a:prstGeom>
          <a:solidFill>
            <a:schemeClr val="bg2">
              <a:lumMod val="10000"/>
            </a:schemeClr>
          </a:solidFill>
          <a:ln w="15875">
            <a:solidFill>
              <a:srgbClr val="FF3300"/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03</a:t>
            </a:r>
            <a:endParaRPr lang="ko-KR" altLang="en-US" sz="1000" kern="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63025-FC20-4322-81A9-4DC441187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38" y="1554516"/>
            <a:ext cx="6097372" cy="46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99410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2695</TotalTime>
  <Words>1295</Words>
  <Application>Microsoft Office PowerPoint</Application>
  <PresentationFormat>와이드스크린</PresentationFormat>
  <Paragraphs>526</Paragraphs>
  <Slides>26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채지연</cp:lastModifiedBy>
  <cp:revision>82</cp:revision>
  <dcterms:created xsi:type="dcterms:W3CDTF">2021-07-25T04:50:29Z</dcterms:created>
  <dcterms:modified xsi:type="dcterms:W3CDTF">2021-12-16T06:43:54Z</dcterms:modified>
</cp:coreProperties>
</file>